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5" r:id="rId6"/>
    <p:sldId id="266" r:id="rId7"/>
    <p:sldId id="267" r:id="rId8"/>
    <p:sldId id="263" r:id="rId9"/>
    <p:sldId id="268" r:id="rId10"/>
    <p:sldId id="269" r:id="rId11"/>
    <p:sldId id="270" r:id="rId12"/>
    <p:sldId id="271" r:id="rId13"/>
    <p:sldId id="272" r:id="rId14"/>
    <p:sldId id="273" r:id="rId15"/>
    <p:sldId id="260"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4B05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0" d="100"/>
          <a:sy n="90" d="100"/>
        </p:scale>
        <p:origin x="-1208" y="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0CE8AB5-FDEC-8949-9A0C-9E1FC02DFA9E}" type="datetimeFigureOut">
              <a:rPr lang="en-US" smtClean="0"/>
              <a:t>6/1/14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5E6E8-9DDA-A247-80D2-D45FE3D687A1}" type="slidenum">
              <a:rPr lang="en-US" smtClean="0"/>
              <a:t>‹#›</a:t>
            </a:fld>
            <a:endParaRPr lang="en-US"/>
          </a:p>
        </p:txBody>
      </p:sp>
    </p:spTree>
    <p:extLst>
      <p:ext uri="{BB962C8B-B14F-4D97-AF65-F5344CB8AC3E}">
        <p14:creationId xmlns:p14="http://schemas.microsoft.com/office/powerpoint/2010/main" val="3371275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CE8AB5-FDEC-8949-9A0C-9E1FC02DFA9E}" type="datetimeFigureOut">
              <a:rPr lang="en-US" smtClean="0"/>
              <a:t>6/1/14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5E6E8-9DDA-A247-80D2-D45FE3D687A1}" type="slidenum">
              <a:rPr lang="en-US" smtClean="0"/>
              <a:t>‹#›</a:t>
            </a:fld>
            <a:endParaRPr lang="en-US"/>
          </a:p>
        </p:txBody>
      </p:sp>
    </p:spTree>
    <p:extLst>
      <p:ext uri="{BB962C8B-B14F-4D97-AF65-F5344CB8AC3E}">
        <p14:creationId xmlns:p14="http://schemas.microsoft.com/office/powerpoint/2010/main" val="256933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CE8AB5-FDEC-8949-9A0C-9E1FC02DFA9E}" type="datetimeFigureOut">
              <a:rPr lang="en-US" smtClean="0"/>
              <a:t>6/1/14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5E6E8-9DDA-A247-80D2-D45FE3D687A1}" type="slidenum">
              <a:rPr lang="en-US" smtClean="0"/>
              <a:t>‹#›</a:t>
            </a:fld>
            <a:endParaRPr lang="en-US"/>
          </a:p>
        </p:txBody>
      </p:sp>
    </p:spTree>
    <p:extLst>
      <p:ext uri="{BB962C8B-B14F-4D97-AF65-F5344CB8AC3E}">
        <p14:creationId xmlns:p14="http://schemas.microsoft.com/office/powerpoint/2010/main" val="751479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CE8AB5-FDEC-8949-9A0C-9E1FC02DFA9E}" type="datetimeFigureOut">
              <a:rPr lang="en-US" smtClean="0"/>
              <a:t>6/1/14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5E6E8-9DDA-A247-80D2-D45FE3D687A1}" type="slidenum">
              <a:rPr lang="en-US" smtClean="0"/>
              <a:t>‹#›</a:t>
            </a:fld>
            <a:endParaRPr lang="en-US"/>
          </a:p>
        </p:txBody>
      </p:sp>
    </p:spTree>
    <p:extLst>
      <p:ext uri="{BB962C8B-B14F-4D97-AF65-F5344CB8AC3E}">
        <p14:creationId xmlns:p14="http://schemas.microsoft.com/office/powerpoint/2010/main" val="3155978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CE8AB5-FDEC-8949-9A0C-9E1FC02DFA9E}" type="datetimeFigureOut">
              <a:rPr lang="en-US" smtClean="0"/>
              <a:t>6/1/14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45E6E8-9DDA-A247-80D2-D45FE3D687A1}" type="slidenum">
              <a:rPr lang="en-US" smtClean="0"/>
              <a:t>‹#›</a:t>
            </a:fld>
            <a:endParaRPr lang="en-US"/>
          </a:p>
        </p:txBody>
      </p:sp>
    </p:spTree>
    <p:extLst>
      <p:ext uri="{BB962C8B-B14F-4D97-AF65-F5344CB8AC3E}">
        <p14:creationId xmlns:p14="http://schemas.microsoft.com/office/powerpoint/2010/main" val="3053035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0CE8AB5-FDEC-8949-9A0C-9E1FC02DFA9E}" type="datetimeFigureOut">
              <a:rPr lang="en-US" smtClean="0"/>
              <a:t>6/1/14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45E6E8-9DDA-A247-80D2-D45FE3D687A1}" type="slidenum">
              <a:rPr lang="en-US" smtClean="0"/>
              <a:t>‹#›</a:t>
            </a:fld>
            <a:endParaRPr lang="en-US"/>
          </a:p>
        </p:txBody>
      </p:sp>
    </p:spTree>
    <p:extLst>
      <p:ext uri="{BB962C8B-B14F-4D97-AF65-F5344CB8AC3E}">
        <p14:creationId xmlns:p14="http://schemas.microsoft.com/office/powerpoint/2010/main" val="1882969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CE8AB5-FDEC-8949-9A0C-9E1FC02DFA9E}" type="datetimeFigureOut">
              <a:rPr lang="en-US" smtClean="0"/>
              <a:t>6/1/14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45E6E8-9DDA-A247-80D2-D45FE3D687A1}" type="slidenum">
              <a:rPr lang="en-US" smtClean="0"/>
              <a:t>‹#›</a:t>
            </a:fld>
            <a:endParaRPr lang="en-US"/>
          </a:p>
        </p:txBody>
      </p:sp>
    </p:spTree>
    <p:extLst>
      <p:ext uri="{BB962C8B-B14F-4D97-AF65-F5344CB8AC3E}">
        <p14:creationId xmlns:p14="http://schemas.microsoft.com/office/powerpoint/2010/main" val="108701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CE8AB5-FDEC-8949-9A0C-9E1FC02DFA9E}" type="datetimeFigureOut">
              <a:rPr lang="en-US" smtClean="0"/>
              <a:t>6/1/14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45E6E8-9DDA-A247-80D2-D45FE3D687A1}" type="slidenum">
              <a:rPr lang="en-US" smtClean="0"/>
              <a:t>‹#›</a:t>
            </a:fld>
            <a:endParaRPr lang="en-US"/>
          </a:p>
        </p:txBody>
      </p:sp>
    </p:spTree>
    <p:extLst>
      <p:ext uri="{BB962C8B-B14F-4D97-AF65-F5344CB8AC3E}">
        <p14:creationId xmlns:p14="http://schemas.microsoft.com/office/powerpoint/2010/main" val="81498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CE8AB5-FDEC-8949-9A0C-9E1FC02DFA9E}" type="datetimeFigureOut">
              <a:rPr lang="en-US" smtClean="0"/>
              <a:t>6/1/14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45E6E8-9DDA-A247-80D2-D45FE3D687A1}" type="slidenum">
              <a:rPr lang="en-US" smtClean="0"/>
              <a:t>‹#›</a:t>
            </a:fld>
            <a:endParaRPr lang="en-US"/>
          </a:p>
        </p:txBody>
      </p:sp>
    </p:spTree>
    <p:extLst>
      <p:ext uri="{BB962C8B-B14F-4D97-AF65-F5344CB8AC3E}">
        <p14:creationId xmlns:p14="http://schemas.microsoft.com/office/powerpoint/2010/main" val="2461928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CE8AB5-FDEC-8949-9A0C-9E1FC02DFA9E}" type="datetimeFigureOut">
              <a:rPr lang="en-US" smtClean="0"/>
              <a:t>6/1/14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45E6E8-9DDA-A247-80D2-D45FE3D687A1}" type="slidenum">
              <a:rPr lang="en-US" smtClean="0"/>
              <a:t>‹#›</a:t>
            </a:fld>
            <a:endParaRPr lang="en-US"/>
          </a:p>
        </p:txBody>
      </p:sp>
    </p:spTree>
    <p:extLst>
      <p:ext uri="{BB962C8B-B14F-4D97-AF65-F5344CB8AC3E}">
        <p14:creationId xmlns:p14="http://schemas.microsoft.com/office/powerpoint/2010/main" val="1526853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CE8AB5-FDEC-8949-9A0C-9E1FC02DFA9E}" type="datetimeFigureOut">
              <a:rPr lang="en-US" smtClean="0"/>
              <a:t>6/1/14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45E6E8-9DDA-A247-80D2-D45FE3D687A1}" type="slidenum">
              <a:rPr lang="en-US" smtClean="0"/>
              <a:t>‹#›</a:t>
            </a:fld>
            <a:endParaRPr lang="en-US"/>
          </a:p>
        </p:txBody>
      </p:sp>
    </p:spTree>
    <p:extLst>
      <p:ext uri="{BB962C8B-B14F-4D97-AF65-F5344CB8AC3E}">
        <p14:creationId xmlns:p14="http://schemas.microsoft.com/office/powerpoint/2010/main" val="58127448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CE8AB5-FDEC-8949-9A0C-9E1FC02DFA9E}" type="datetimeFigureOut">
              <a:rPr lang="en-US" smtClean="0"/>
              <a:t>6/1/14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45E6E8-9DDA-A247-80D2-D45FE3D687A1}" type="slidenum">
              <a:rPr lang="en-US" smtClean="0"/>
              <a:t>‹#›</a:t>
            </a:fld>
            <a:endParaRPr lang="en-US"/>
          </a:p>
        </p:txBody>
      </p:sp>
    </p:spTree>
    <p:extLst>
      <p:ext uri="{BB962C8B-B14F-4D97-AF65-F5344CB8AC3E}">
        <p14:creationId xmlns:p14="http://schemas.microsoft.com/office/powerpoint/2010/main" val="991433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8.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9.gi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0.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1.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gi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rPr>
              <a:t>Useful information about MS-based metabolomics</a:t>
            </a:r>
            <a:endParaRPr lang="en-US" b="1" dirty="0">
              <a:solidFill>
                <a:srgbClr val="FF0000"/>
              </a:solidFill>
            </a:endParaRPr>
          </a:p>
        </p:txBody>
      </p:sp>
      <p:sp>
        <p:nvSpPr>
          <p:cNvPr id="3" name="Subtitle 2"/>
          <p:cNvSpPr>
            <a:spLocks noGrp="1"/>
          </p:cNvSpPr>
          <p:nvPr>
            <p:ph type="subTitle" idx="1"/>
          </p:nvPr>
        </p:nvSpPr>
        <p:spPr/>
        <p:txBody>
          <a:bodyPr/>
          <a:lstStyle/>
          <a:p>
            <a:r>
              <a:rPr lang="en-US" b="1" dirty="0" smtClean="0">
                <a:solidFill>
                  <a:schemeClr val="tx1"/>
                </a:solidFill>
              </a:rPr>
              <a:t>Stephen Barnes, PhD</a:t>
            </a:r>
          </a:p>
          <a:p>
            <a:r>
              <a:rPr lang="en-US" sz="2800" b="1" dirty="0" smtClean="0">
                <a:solidFill>
                  <a:srgbClr val="24B057"/>
                </a:solidFill>
              </a:rPr>
              <a:t>University of Alabama at Birmingham</a:t>
            </a:r>
            <a:endParaRPr lang="en-US" sz="2800" b="1" dirty="0">
              <a:solidFill>
                <a:srgbClr val="24B057"/>
              </a:solidFill>
            </a:endParaRPr>
          </a:p>
        </p:txBody>
      </p:sp>
      <p:sp>
        <p:nvSpPr>
          <p:cNvPr id="4" name="TextBox 3"/>
          <p:cNvSpPr txBox="1"/>
          <p:nvPr/>
        </p:nvSpPr>
        <p:spPr>
          <a:xfrm>
            <a:off x="5982522" y="229492"/>
            <a:ext cx="2475678" cy="923330"/>
          </a:xfrm>
          <a:prstGeom prst="rect">
            <a:avLst/>
          </a:prstGeom>
          <a:noFill/>
        </p:spPr>
        <p:txBody>
          <a:bodyPr wrap="square" rtlCol="0">
            <a:spAutoFit/>
          </a:bodyPr>
          <a:lstStyle/>
          <a:p>
            <a:pPr algn="ctr"/>
            <a:r>
              <a:rPr lang="en-US" b="1" dirty="0" smtClean="0"/>
              <a:t>2</a:t>
            </a:r>
            <a:r>
              <a:rPr lang="en-US" b="1" baseline="30000" dirty="0" smtClean="0"/>
              <a:t>nd</a:t>
            </a:r>
            <a:r>
              <a:rPr lang="en-US" b="1" dirty="0" smtClean="0"/>
              <a:t> UAB Metabolomics National Workshop, June 2-5, 2014</a:t>
            </a:r>
            <a:endParaRPr lang="en-US" b="1" dirty="0"/>
          </a:p>
        </p:txBody>
      </p:sp>
    </p:spTree>
    <p:extLst>
      <p:ext uri="{BB962C8B-B14F-4D97-AF65-F5344CB8AC3E}">
        <p14:creationId xmlns:p14="http://schemas.microsoft.com/office/powerpoint/2010/main" val="274832005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0638"/>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GC-MS</a:t>
            </a:r>
            <a:endParaRPr lang="en-US" b="1" dirty="0">
              <a:solidFill>
                <a:srgbClr val="FF0000"/>
              </a:solidFill>
            </a:endParaRPr>
          </a:p>
        </p:txBody>
      </p:sp>
      <p:sp>
        <p:nvSpPr>
          <p:cNvPr id="3" name="Content Placeholder 2"/>
          <p:cNvSpPr txBox="1">
            <a:spLocks/>
          </p:cNvSpPr>
          <p:nvPr/>
        </p:nvSpPr>
        <p:spPr>
          <a:xfrm>
            <a:off x="457200" y="1195014"/>
            <a:ext cx="8229600" cy="2271339"/>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800" b="1" smtClean="0"/>
              <a:t>Compounds eluting from the capillary GC are ionized by an electron beam (70 eV)</a:t>
            </a:r>
          </a:p>
          <a:p>
            <a:pPr lvl="1"/>
            <a:r>
              <a:rPr lang="en-US" sz="2400" smtClean="0"/>
              <a:t>Ions have a mass-to-charge ratio (</a:t>
            </a:r>
            <a:r>
              <a:rPr lang="en-US" sz="2400" i="1" smtClean="0"/>
              <a:t>m/z</a:t>
            </a:r>
            <a:r>
              <a:rPr lang="en-US" sz="2400" smtClean="0"/>
              <a:t>)</a:t>
            </a:r>
          </a:p>
          <a:p>
            <a:pPr lvl="1"/>
            <a:r>
              <a:rPr lang="en-US" sz="2400" smtClean="0"/>
              <a:t>Only rarely is the molecular ion observed, but many fragment ions are in the spectrum</a:t>
            </a:r>
          </a:p>
          <a:p>
            <a:pPr lvl="1"/>
            <a:endParaRPr lang="en-US" sz="2400" b="1" dirty="0"/>
          </a:p>
        </p:txBody>
      </p:sp>
      <p:pic>
        <p:nvPicPr>
          <p:cNvPr id="4" name="Picture 3" descr="GC-MS exampl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0493" y="3466352"/>
            <a:ext cx="6643129" cy="3182471"/>
          </a:xfrm>
          <a:prstGeom prst="rect">
            <a:avLst/>
          </a:prstGeom>
        </p:spPr>
      </p:pic>
    </p:spTree>
    <p:extLst>
      <p:ext uri="{BB962C8B-B14F-4D97-AF65-F5344CB8AC3E}">
        <p14:creationId xmlns:p14="http://schemas.microsoft.com/office/powerpoint/2010/main" val="19763893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GC-MS mass analyzers</a:t>
            </a:r>
            <a:endParaRPr lang="en-US" b="1" dirty="0">
              <a:solidFill>
                <a:srgbClr val="FF0000"/>
              </a:solidFill>
            </a:endParaRPr>
          </a:p>
        </p:txBody>
      </p:sp>
      <p:sp>
        <p:nvSpPr>
          <p:cNvPr id="3" name="Content Placeholder 2"/>
          <p:cNvSpPr txBox="1">
            <a:spLocks/>
          </p:cNvSpPr>
          <p:nvPr/>
        </p:nvSpPr>
        <p:spPr>
          <a:xfrm>
            <a:off x="457200" y="1417638"/>
            <a:ext cx="8229600" cy="1148976"/>
          </a:xfrm>
          <a:prstGeom prst="rect">
            <a:avLst/>
          </a:prstGeom>
        </p:spPr>
        <p:txBody>
          <a:bodyPr>
            <a:normAutofit fontScale="925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b="1" smtClean="0"/>
              <a:t>Ions are filtered one at a time (mass window of 0.2-0.7 Da) through a quadrupole mass filter</a:t>
            </a:r>
            <a:endParaRPr lang="en-US" b="1" dirty="0"/>
          </a:p>
        </p:txBody>
      </p:sp>
      <p:pic>
        <p:nvPicPr>
          <p:cNvPr id="4" name="Picture 3" descr="Screen Shot 2013-05-15 at 4.33.59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5100" y="2532529"/>
            <a:ext cx="6261100" cy="4051300"/>
          </a:xfrm>
          <a:prstGeom prst="rect">
            <a:avLst/>
          </a:prstGeom>
        </p:spPr>
      </p:pic>
      <p:sp>
        <p:nvSpPr>
          <p:cNvPr id="5" name="TextBox 4"/>
          <p:cNvSpPr txBox="1"/>
          <p:nvPr/>
        </p:nvSpPr>
        <p:spPr>
          <a:xfrm>
            <a:off x="5842001" y="4557059"/>
            <a:ext cx="3003176" cy="830997"/>
          </a:xfrm>
          <a:prstGeom prst="rect">
            <a:avLst/>
          </a:prstGeom>
          <a:noFill/>
        </p:spPr>
        <p:txBody>
          <a:bodyPr wrap="square" rtlCol="0">
            <a:spAutoFit/>
          </a:bodyPr>
          <a:lstStyle/>
          <a:p>
            <a:r>
              <a:rPr lang="en-US" sz="2400" b="1" dirty="0" smtClean="0"/>
              <a:t>Robust, but low mass resolution and slow</a:t>
            </a:r>
            <a:endParaRPr lang="en-US" sz="2400" b="1" dirty="0"/>
          </a:p>
        </p:txBody>
      </p:sp>
    </p:spTree>
    <p:extLst>
      <p:ext uri="{BB962C8B-B14F-4D97-AF65-F5344CB8AC3E}">
        <p14:creationId xmlns:p14="http://schemas.microsoft.com/office/powerpoint/2010/main" val="154367858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GC-MS TOF analyzer</a:t>
            </a:r>
            <a:endParaRPr lang="en-US" b="1" dirty="0">
              <a:solidFill>
                <a:srgbClr val="FF0000"/>
              </a:solidFill>
            </a:endParaRPr>
          </a:p>
        </p:txBody>
      </p:sp>
      <p:pic>
        <p:nvPicPr>
          <p:cNvPr id="3" name="Picture 2" descr="TOF_schem_UK.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1417638"/>
            <a:ext cx="6473900" cy="4829735"/>
          </a:xfrm>
          <a:prstGeom prst="rect">
            <a:avLst/>
          </a:prstGeom>
        </p:spPr>
      </p:pic>
      <p:sp>
        <p:nvSpPr>
          <p:cNvPr id="4" name="TextBox 3"/>
          <p:cNvSpPr txBox="1"/>
          <p:nvPr/>
        </p:nvSpPr>
        <p:spPr>
          <a:xfrm>
            <a:off x="5737412" y="1673412"/>
            <a:ext cx="3257177" cy="1754327"/>
          </a:xfrm>
          <a:prstGeom prst="rect">
            <a:avLst/>
          </a:prstGeom>
          <a:noFill/>
        </p:spPr>
        <p:txBody>
          <a:bodyPr wrap="square" rtlCol="0">
            <a:spAutoFit/>
          </a:bodyPr>
          <a:lstStyle/>
          <a:p>
            <a:r>
              <a:rPr lang="en-US" b="1" dirty="0" smtClean="0"/>
              <a:t>Note that all the ions reach the detector. The analysis is very fast (&lt; 1 </a:t>
            </a:r>
            <a:r>
              <a:rPr lang="en-US" b="1" dirty="0" err="1" smtClean="0"/>
              <a:t>msec</a:t>
            </a:r>
            <a:r>
              <a:rPr lang="en-US" b="1" dirty="0" smtClean="0"/>
              <a:t>) and it has much higher mass resolution (up to 40,000) and mass accuracy (2-3 ppm) than a </a:t>
            </a:r>
            <a:r>
              <a:rPr lang="en-US" b="1" dirty="0" err="1" smtClean="0"/>
              <a:t>quadrupole</a:t>
            </a:r>
            <a:endParaRPr lang="en-US" b="1" dirty="0"/>
          </a:p>
        </p:txBody>
      </p:sp>
    </p:spTree>
    <p:extLst>
      <p:ext uri="{BB962C8B-B14F-4D97-AF65-F5344CB8AC3E}">
        <p14:creationId xmlns:p14="http://schemas.microsoft.com/office/powerpoint/2010/main" val="29437228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95346"/>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GC-triple quadrupole-MS/MS </a:t>
            </a:r>
            <a:endParaRPr lang="en-US" b="1" dirty="0">
              <a:solidFill>
                <a:srgbClr val="FF0000"/>
              </a:solidFill>
            </a:endParaRPr>
          </a:p>
        </p:txBody>
      </p:sp>
      <p:pic>
        <p:nvPicPr>
          <p:cNvPr id="3" name="Picture 2" descr="triple-quad-LVI-GC-MS-MS.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658" y="1395508"/>
            <a:ext cx="8696628" cy="4416612"/>
          </a:xfrm>
          <a:prstGeom prst="rect">
            <a:avLst/>
          </a:prstGeom>
        </p:spPr>
      </p:pic>
      <p:sp>
        <p:nvSpPr>
          <p:cNvPr id="4" name="TextBox 3"/>
          <p:cNvSpPr txBox="1"/>
          <p:nvPr/>
        </p:nvSpPr>
        <p:spPr>
          <a:xfrm>
            <a:off x="457200" y="5812120"/>
            <a:ext cx="8453086" cy="830997"/>
          </a:xfrm>
          <a:prstGeom prst="rect">
            <a:avLst/>
          </a:prstGeom>
          <a:noFill/>
        </p:spPr>
        <p:txBody>
          <a:bodyPr wrap="square" rtlCol="0">
            <a:spAutoFit/>
          </a:bodyPr>
          <a:lstStyle/>
          <a:p>
            <a:r>
              <a:rPr lang="en-US" sz="2400" b="1" dirty="0" smtClean="0"/>
              <a:t>Ions selected by the 1st </a:t>
            </a:r>
            <a:r>
              <a:rPr lang="en-US" sz="2400" b="1" dirty="0" err="1" smtClean="0"/>
              <a:t>quadrupole</a:t>
            </a:r>
            <a:r>
              <a:rPr lang="en-US" sz="2400" b="1" dirty="0" smtClean="0"/>
              <a:t> are </a:t>
            </a:r>
            <a:r>
              <a:rPr lang="en-US" sz="2400" b="1" dirty="0" err="1" smtClean="0"/>
              <a:t>collisionally</a:t>
            </a:r>
            <a:r>
              <a:rPr lang="en-US" sz="2400" b="1" dirty="0" smtClean="0"/>
              <a:t> dissociated and analyzed by the 3</a:t>
            </a:r>
            <a:r>
              <a:rPr lang="en-US" sz="2400" b="1" baseline="30000" dirty="0" smtClean="0"/>
              <a:t>rd</a:t>
            </a:r>
            <a:r>
              <a:rPr lang="en-US" sz="2400" b="1" dirty="0" smtClean="0"/>
              <a:t> </a:t>
            </a:r>
            <a:r>
              <a:rPr lang="en-US" sz="2400" b="1" dirty="0" err="1" smtClean="0"/>
              <a:t>quadrupole</a:t>
            </a:r>
            <a:r>
              <a:rPr lang="en-US" sz="2400" b="1" dirty="0" smtClean="0"/>
              <a:t>. </a:t>
            </a:r>
            <a:endParaRPr lang="en-US" sz="2400" b="1" dirty="0"/>
          </a:p>
        </p:txBody>
      </p:sp>
    </p:spTree>
    <p:extLst>
      <p:ext uri="{BB962C8B-B14F-4D97-AF65-F5344CB8AC3E}">
        <p14:creationId xmlns:p14="http://schemas.microsoft.com/office/powerpoint/2010/main" val="106617951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Metabolomics and GC-MS</a:t>
            </a:r>
            <a:endParaRPr lang="en-US" b="1" dirty="0">
              <a:solidFill>
                <a:srgbClr val="FF0000"/>
              </a:solidFill>
            </a:endParaRPr>
          </a:p>
        </p:txBody>
      </p:sp>
      <p:sp>
        <p:nvSpPr>
          <p:cNvPr id="3" name="Content Placeholder 2"/>
          <p:cNvSpPr txBox="1">
            <a:spLocks/>
          </p:cNvSpPr>
          <p:nvPr/>
        </p:nvSpPr>
        <p:spPr>
          <a:xfrm>
            <a:off x="457200" y="1600200"/>
            <a:ext cx="8229600" cy="4525963"/>
          </a:xfrm>
          <a:prstGeom prst="rect">
            <a:avLst/>
          </a:prstGeom>
        </p:spPr>
        <p:txBody>
          <a:bodyPr>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800" b="1" smtClean="0"/>
              <a:t>PROS</a:t>
            </a:r>
          </a:p>
          <a:p>
            <a:pPr lvl="1"/>
            <a:r>
              <a:rPr lang="en-US" sz="2400" b="1" smtClean="0"/>
              <a:t>Capillary columns can achieve very high chromatographic resolution</a:t>
            </a:r>
          </a:p>
          <a:p>
            <a:pPr lvl="1"/>
            <a:r>
              <a:rPr lang="en-US" sz="2400" b="1" smtClean="0"/>
              <a:t>Retention times are reproducible</a:t>
            </a:r>
          </a:p>
          <a:p>
            <a:pPr lvl="1"/>
            <a:r>
              <a:rPr lang="en-US" sz="2400" b="1" smtClean="0"/>
              <a:t>Mass spectral libraries are well developed</a:t>
            </a:r>
          </a:p>
          <a:p>
            <a:r>
              <a:rPr lang="en-US" sz="2800" b="1" smtClean="0"/>
              <a:t>CONS</a:t>
            </a:r>
          </a:p>
          <a:p>
            <a:pPr lvl="1"/>
            <a:r>
              <a:rPr lang="en-US" sz="2400" b="1" smtClean="0"/>
              <a:t>Not all compounds can be analyzed by GC-MS</a:t>
            </a:r>
          </a:p>
          <a:p>
            <a:pPr lvl="1"/>
            <a:r>
              <a:rPr lang="en-US" sz="2400" b="1" smtClean="0"/>
              <a:t>Although amino acids, sugars, fatty acids, amines and organic acids can be derivatized, complex polyphenol glycosides and polar lipids are too unstable, even when derivatized, at the temperatures used to elute them</a:t>
            </a:r>
            <a:endParaRPr lang="en-US" sz="2400" b="1" dirty="0"/>
          </a:p>
        </p:txBody>
      </p:sp>
    </p:spTree>
    <p:extLst>
      <p:ext uri="{BB962C8B-B14F-4D97-AF65-F5344CB8AC3E}">
        <p14:creationId xmlns:p14="http://schemas.microsoft.com/office/powerpoint/2010/main" val="67550492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LC</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b="1" dirty="0" smtClean="0"/>
              <a:t>The solid phase is typically silica</a:t>
            </a:r>
          </a:p>
          <a:p>
            <a:pPr lvl="1"/>
            <a:r>
              <a:rPr lang="en-US" b="1" dirty="0" smtClean="0"/>
              <a:t>The silica surface can be made to be hydrophobic with attached alkyl groups (</a:t>
            </a:r>
            <a:r>
              <a:rPr lang="en-US" b="1" dirty="0" smtClean="0">
                <a:solidFill>
                  <a:srgbClr val="0000FF"/>
                </a:solidFill>
              </a:rPr>
              <a:t>reverse-phase</a:t>
            </a:r>
            <a:r>
              <a:rPr lang="en-US" b="1" dirty="0" smtClean="0"/>
              <a:t>), or hydrophilic with attached NH</a:t>
            </a:r>
            <a:r>
              <a:rPr lang="en-US" b="1" baseline="-25000" dirty="0" smtClean="0"/>
              <a:t>2</a:t>
            </a:r>
            <a:r>
              <a:rPr lang="en-US" b="1" dirty="0" smtClean="0"/>
              <a:t> groups (</a:t>
            </a:r>
            <a:r>
              <a:rPr lang="en-US" b="1" dirty="0" smtClean="0">
                <a:solidFill>
                  <a:srgbClr val="0000FF"/>
                </a:solidFill>
              </a:rPr>
              <a:t>normal phase</a:t>
            </a:r>
            <a:r>
              <a:rPr lang="en-US" b="1" dirty="0" smtClean="0"/>
              <a:t>)</a:t>
            </a:r>
          </a:p>
          <a:p>
            <a:r>
              <a:rPr lang="en-US" b="1" dirty="0" smtClean="0"/>
              <a:t>The mobile phase is a liquid</a:t>
            </a:r>
          </a:p>
          <a:p>
            <a:pPr lvl="1"/>
            <a:r>
              <a:rPr lang="en-US" b="1" dirty="0" smtClean="0"/>
              <a:t>Gradients of methanol, ethanol, isopropanol, or acetonitrile in water with volatile additives (0.1% formic acid or formic acid, 2-10 </a:t>
            </a:r>
            <a:r>
              <a:rPr lang="en-US" b="1" dirty="0" err="1" smtClean="0"/>
              <a:t>mM</a:t>
            </a:r>
            <a:r>
              <a:rPr lang="en-US" b="1" dirty="0" smtClean="0"/>
              <a:t> ammonium acetate or </a:t>
            </a:r>
            <a:r>
              <a:rPr lang="en-US" b="1" dirty="0" err="1" smtClean="0"/>
              <a:t>formate</a:t>
            </a:r>
            <a:r>
              <a:rPr lang="en-US" b="1" dirty="0" smtClean="0"/>
              <a:t>)</a:t>
            </a:r>
          </a:p>
          <a:p>
            <a:pPr lvl="1"/>
            <a:r>
              <a:rPr lang="en-US" b="1" dirty="0" err="1" smtClean="0"/>
              <a:t>Trifluoroacetic</a:t>
            </a:r>
            <a:r>
              <a:rPr lang="en-US" b="1" dirty="0" smtClean="0"/>
              <a:t> acid is not used, nor are </a:t>
            </a:r>
            <a:r>
              <a:rPr lang="en-US" b="1" dirty="0" err="1" smtClean="0"/>
              <a:t>Tris</a:t>
            </a:r>
            <a:r>
              <a:rPr lang="en-US" b="1" dirty="0" smtClean="0"/>
              <a:t> or phosphate buffers</a:t>
            </a:r>
            <a:endParaRPr lang="en-US" b="1" dirty="0"/>
          </a:p>
        </p:txBody>
      </p:sp>
    </p:spTree>
    <p:extLst>
      <p:ext uri="{BB962C8B-B14F-4D97-AF65-F5344CB8AC3E}">
        <p14:creationId xmlns:p14="http://schemas.microsoft.com/office/powerpoint/2010/main" val="190932256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341210"/>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LC-MS</a:t>
            </a:r>
            <a:endParaRPr lang="en-US" b="1" dirty="0">
              <a:solidFill>
                <a:srgbClr val="FF0000"/>
              </a:solidFill>
            </a:endParaRPr>
          </a:p>
        </p:txBody>
      </p:sp>
      <p:sp>
        <p:nvSpPr>
          <p:cNvPr id="3" name="Content Placeholder 2"/>
          <p:cNvSpPr txBox="1">
            <a:spLocks/>
          </p:cNvSpPr>
          <p:nvPr/>
        </p:nvSpPr>
        <p:spPr>
          <a:xfrm>
            <a:off x="457200" y="1484210"/>
            <a:ext cx="8229600" cy="4894041"/>
          </a:xfrm>
          <a:prstGeom prst="rect">
            <a:avLst/>
          </a:prstGeom>
        </p:spPr>
        <p:txBody>
          <a:bodyPr>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800" b="1" smtClean="0"/>
              <a:t>The advantage of an effective LC-MS system would be that it would allow thermally unstable compounds, even large ones (such as proteins), to go into the gas phase from liquid solution and into the mass spectrometer</a:t>
            </a:r>
          </a:p>
          <a:p>
            <a:r>
              <a:rPr lang="en-US" sz="2800" b="1" smtClean="0"/>
              <a:t>Importantly, the ionization methods used are soft in nature and molecular ions [M+H]</a:t>
            </a:r>
            <a:r>
              <a:rPr lang="en-US" sz="2800" b="1" baseline="30000" smtClean="0"/>
              <a:t>+</a:t>
            </a:r>
            <a:r>
              <a:rPr lang="en-US" sz="2800" b="1" smtClean="0"/>
              <a:t> or [M-H]</a:t>
            </a:r>
            <a:r>
              <a:rPr lang="en-US" sz="2800" b="1" baseline="30000" smtClean="0"/>
              <a:t>-</a:t>
            </a:r>
            <a:r>
              <a:rPr lang="en-US" sz="2800" b="1" smtClean="0"/>
              <a:t> are easily formed (see later re other molecular ions)</a:t>
            </a:r>
          </a:p>
          <a:p>
            <a:r>
              <a:rPr lang="en-US" sz="2800" b="1" smtClean="0"/>
              <a:t>However, there are some compounds that cannot be ionized by LC-MS </a:t>
            </a:r>
          </a:p>
          <a:p>
            <a:pPr lvl="1"/>
            <a:r>
              <a:rPr lang="en-US" sz="2400" smtClean="0"/>
              <a:t>polycyclic aromatic hydrocarbons, alkanes, waxes.</a:t>
            </a:r>
            <a:endParaRPr lang="en-US" sz="2400" dirty="0"/>
          </a:p>
        </p:txBody>
      </p:sp>
    </p:spTree>
    <p:extLst>
      <p:ext uri="{BB962C8B-B14F-4D97-AF65-F5344CB8AC3E}">
        <p14:creationId xmlns:p14="http://schemas.microsoft.com/office/powerpoint/2010/main" val="397447815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LC-MS interface</a:t>
            </a:r>
            <a:endParaRPr lang="en-US" b="1" dirty="0">
              <a:solidFill>
                <a:srgbClr val="FF0000"/>
              </a:solidFill>
            </a:endParaRP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2800" b="1" smtClean="0"/>
              <a:t>The key issue is how to transfer ions from the liquid phase into the gas phase while minimizing the transfer of solvent into the mass spectrometer</a:t>
            </a:r>
          </a:p>
          <a:p>
            <a:pPr lvl="1"/>
            <a:r>
              <a:rPr lang="en-US" sz="2400" b="1" smtClean="0"/>
              <a:t>For compounds that can be charged, </a:t>
            </a:r>
            <a:r>
              <a:rPr lang="en-US" sz="2400" b="1" smtClean="0">
                <a:solidFill>
                  <a:srgbClr val="0000FF"/>
                </a:solidFill>
              </a:rPr>
              <a:t>electrospray ionization (ESI) </a:t>
            </a:r>
            <a:r>
              <a:rPr lang="en-US" sz="2400" b="1" smtClean="0"/>
              <a:t>is the principal method of cho</a:t>
            </a:r>
            <a:r>
              <a:rPr lang="en-US" sz="2400" smtClean="0"/>
              <a:t>ice</a:t>
            </a:r>
          </a:p>
          <a:p>
            <a:pPr lvl="1"/>
            <a:r>
              <a:rPr lang="en-US" sz="2400" b="1" smtClean="0"/>
              <a:t>Nebulization of the electrical charged droplets more effectively decreases the size of droplets</a:t>
            </a:r>
          </a:p>
          <a:p>
            <a:pPr lvl="2"/>
            <a:r>
              <a:rPr lang="en-US" sz="2000" smtClean="0"/>
              <a:t>This allows all aqueous solvents to be processed by the interface</a:t>
            </a:r>
          </a:p>
          <a:p>
            <a:pPr lvl="1"/>
            <a:r>
              <a:rPr lang="en-US" sz="2400" b="1" smtClean="0"/>
              <a:t>Heating the spray further increases sensitivity</a:t>
            </a:r>
          </a:p>
          <a:p>
            <a:pPr lvl="2"/>
            <a:r>
              <a:rPr lang="en-US" sz="2000" smtClean="0"/>
              <a:t>Not used in nanoelectrospray ionization </a:t>
            </a:r>
            <a:endParaRPr lang="en-US" sz="2000" dirty="0"/>
          </a:p>
        </p:txBody>
      </p:sp>
    </p:spTree>
    <p:extLst>
      <p:ext uri="{BB962C8B-B14F-4D97-AF65-F5344CB8AC3E}">
        <p14:creationId xmlns:p14="http://schemas.microsoft.com/office/powerpoint/2010/main" val="315528793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85800" y="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0488" tIns="44450" rIns="90488" bIns="44450" anchor="ctr"/>
          <a:lstStyle/>
          <a:p>
            <a:pPr algn="ctr"/>
            <a:r>
              <a:rPr lang="en-US" sz="3600" b="1">
                <a:solidFill>
                  <a:srgbClr val="FF0000"/>
                </a:solidFill>
                <a:latin typeface="Arial" charset="0"/>
              </a:rPr>
              <a:t>Electrospray Ionization (ESI)</a:t>
            </a:r>
          </a:p>
        </p:txBody>
      </p:sp>
      <p:grpSp>
        <p:nvGrpSpPr>
          <p:cNvPr id="3" name="Group 3"/>
          <p:cNvGrpSpPr>
            <a:grpSpLocks/>
          </p:cNvGrpSpPr>
          <p:nvPr/>
        </p:nvGrpSpPr>
        <p:grpSpPr bwMode="auto">
          <a:xfrm>
            <a:off x="1981200" y="2279650"/>
            <a:ext cx="6248400" cy="1600200"/>
            <a:chOff x="1248" y="1680"/>
            <a:chExt cx="3936" cy="1008"/>
          </a:xfrm>
        </p:grpSpPr>
        <p:sp>
          <p:nvSpPr>
            <p:cNvPr id="4" name="Line 4"/>
            <p:cNvSpPr>
              <a:spLocks noChangeShapeType="1"/>
            </p:cNvSpPr>
            <p:nvPr/>
          </p:nvSpPr>
          <p:spPr bwMode="auto">
            <a:xfrm flipH="1">
              <a:off x="1248" y="1728"/>
              <a:ext cx="1152" cy="720"/>
            </a:xfrm>
            <a:prstGeom prst="line">
              <a:avLst/>
            </a:prstGeom>
            <a:noFill/>
            <a:ln w="12700">
              <a:solidFill>
                <a:srgbClr val="CC33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 name="Line 5"/>
            <p:cNvSpPr>
              <a:spLocks noChangeShapeType="1"/>
            </p:cNvSpPr>
            <p:nvPr/>
          </p:nvSpPr>
          <p:spPr bwMode="auto">
            <a:xfrm>
              <a:off x="3984" y="1680"/>
              <a:ext cx="1200" cy="1008"/>
            </a:xfrm>
            <a:prstGeom prst="line">
              <a:avLst/>
            </a:prstGeom>
            <a:noFill/>
            <a:ln w="12700">
              <a:solidFill>
                <a:srgbClr val="CC33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6" name="Group 6"/>
          <p:cNvGrpSpPr>
            <a:grpSpLocks/>
          </p:cNvGrpSpPr>
          <p:nvPr/>
        </p:nvGrpSpPr>
        <p:grpSpPr bwMode="auto">
          <a:xfrm>
            <a:off x="2971800" y="847725"/>
            <a:ext cx="5299075" cy="3014663"/>
            <a:chOff x="1872" y="778"/>
            <a:chExt cx="3338" cy="1899"/>
          </a:xfrm>
        </p:grpSpPr>
        <p:sp>
          <p:nvSpPr>
            <p:cNvPr id="7" name="AutoShape 7"/>
            <p:cNvSpPr>
              <a:spLocks noChangeArrowheads="1"/>
            </p:cNvSpPr>
            <p:nvPr/>
          </p:nvSpPr>
          <p:spPr bwMode="auto">
            <a:xfrm rot="-5400000">
              <a:off x="2441" y="1145"/>
              <a:ext cx="824" cy="1176"/>
            </a:xfrm>
            <a:prstGeom prst="flowChartExtract">
              <a:avLst/>
            </a:prstGeom>
            <a:gradFill rotWithShape="0">
              <a:gsLst>
                <a:gs pos="0">
                  <a:srgbClr val="FF9933"/>
                </a:gs>
                <a:gs pos="100000">
                  <a:srgbClr val="FF9933">
                    <a:gamma/>
                    <a:tint val="13333"/>
                    <a:invGamma/>
                  </a:srgbClr>
                </a:gs>
              </a:gsLst>
              <a:lin ang="0" scaled="1"/>
            </a:gra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8" name="Oval 8"/>
            <p:cNvSpPr>
              <a:spLocks noChangeArrowheads="1"/>
            </p:cNvSpPr>
            <p:nvPr/>
          </p:nvSpPr>
          <p:spPr bwMode="auto">
            <a:xfrm>
              <a:off x="2401" y="1234"/>
              <a:ext cx="1583" cy="997"/>
            </a:xfrm>
            <a:prstGeom prst="ellipse">
              <a:avLst/>
            </a:prstGeom>
            <a:noFill/>
            <a:ln w="28575">
              <a:solidFill>
                <a:srgbClr val="CC3300"/>
              </a:solidFill>
              <a:prstDash val="sysDot"/>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9" name="Group 9"/>
            <p:cNvGrpSpPr>
              <a:grpSpLocks/>
            </p:cNvGrpSpPr>
            <p:nvPr/>
          </p:nvGrpSpPr>
          <p:grpSpPr bwMode="auto">
            <a:xfrm>
              <a:off x="1872" y="778"/>
              <a:ext cx="3338" cy="1899"/>
              <a:chOff x="1872" y="778"/>
              <a:chExt cx="3338" cy="1899"/>
            </a:xfrm>
          </p:grpSpPr>
          <p:sp>
            <p:nvSpPr>
              <p:cNvPr id="10" name="Line 10"/>
              <p:cNvSpPr>
                <a:spLocks noChangeShapeType="1"/>
              </p:cNvSpPr>
              <p:nvPr/>
            </p:nvSpPr>
            <p:spPr bwMode="auto">
              <a:xfrm>
                <a:off x="3667" y="1928"/>
                <a:ext cx="0" cy="52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1" name="Line 11"/>
              <p:cNvSpPr>
                <a:spLocks noChangeShapeType="1"/>
              </p:cNvSpPr>
              <p:nvPr/>
            </p:nvSpPr>
            <p:spPr bwMode="auto">
              <a:xfrm>
                <a:off x="3667" y="1104"/>
                <a:ext cx="0" cy="52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2" name="Group 12"/>
              <p:cNvGrpSpPr>
                <a:grpSpLocks/>
              </p:cNvGrpSpPr>
              <p:nvPr/>
            </p:nvGrpSpPr>
            <p:grpSpPr bwMode="auto">
              <a:xfrm>
                <a:off x="3848" y="1147"/>
                <a:ext cx="136" cy="1214"/>
                <a:chOff x="4176" y="1920"/>
                <a:chExt cx="144" cy="1344"/>
              </a:xfrm>
            </p:grpSpPr>
            <p:sp>
              <p:nvSpPr>
                <p:cNvPr id="19" name="Line 13"/>
                <p:cNvSpPr>
                  <a:spLocks noChangeShapeType="1"/>
                </p:cNvSpPr>
                <p:nvPr/>
              </p:nvSpPr>
              <p:spPr bwMode="auto">
                <a:xfrm>
                  <a:off x="4320" y="2784"/>
                  <a:ext cx="0" cy="48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 name="Line 14"/>
                <p:cNvSpPr>
                  <a:spLocks noChangeShapeType="1"/>
                </p:cNvSpPr>
                <p:nvPr/>
              </p:nvSpPr>
              <p:spPr bwMode="auto">
                <a:xfrm>
                  <a:off x="4176" y="2640"/>
                  <a:ext cx="144" cy="144"/>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21" name="Group 15"/>
                <p:cNvGrpSpPr>
                  <a:grpSpLocks/>
                </p:cNvGrpSpPr>
                <p:nvPr/>
              </p:nvGrpSpPr>
              <p:grpSpPr bwMode="auto">
                <a:xfrm flipV="1">
                  <a:off x="4176" y="1920"/>
                  <a:ext cx="144" cy="624"/>
                  <a:chOff x="4560" y="1968"/>
                  <a:chExt cx="144" cy="624"/>
                </a:xfrm>
              </p:grpSpPr>
              <p:sp>
                <p:nvSpPr>
                  <p:cNvPr id="22" name="Line 16"/>
                  <p:cNvSpPr>
                    <a:spLocks noChangeShapeType="1"/>
                  </p:cNvSpPr>
                  <p:nvPr/>
                </p:nvSpPr>
                <p:spPr bwMode="auto">
                  <a:xfrm>
                    <a:off x="4704" y="2112"/>
                    <a:ext cx="0" cy="48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3" name="Line 17"/>
                  <p:cNvSpPr>
                    <a:spLocks noChangeShapeType="1"/>
                  </p:cNvSpPr>
                  <p:nvPr/>
                </p:nvSpPr>
                <p:spPr bwMode="auto">
                  <a:xfrm>
                    <a:off x="4560" y="1968"/>
                    <a:ext cx="144" cy="144"/>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sp>
            <p:nvSpPr>
              <p:cNvPr id="13" name="Text Box 18"/>
              <p:cNvSpPr txBox="1">
                <a:spLocks noChangeArrowheads="1"/>
              </p:cNvSpPr>
              <p:nvPr/>
            </p:nvSpPr>
            <p:spPr bwMode="auto">
              <a:xfrm>
                <a:off x="4032" y="2382"/>
                <a:ext cx="86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b="1">
                    <a:latin typeface="Arial" charset="0"/>
                  </a:rPr>
                  <a:t>Vacuum</a:t>
                </a:r>
              </a:p>
            </p:txBody>
          </p:sp>
          <p:sp>
            <p:nvSpPr>
              <p:cNvPr id="14" name="Text Box 19"/>
              <p:cNvSpPr txBox="1">
                <a:spLocks noChangeArrowheads="1"/>
              </p:cNvSpPr>
              <p:nvPr/>
            </p:nvSpPr>
            <p:spPr bwMode="auto">
              <a:xfrm>
                <a:off x="1872" y="2389"/>
                <a:ext cx="215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b="1">
                    <a:latin typeface="Arial" charset="0"/>
                  </a:rPr>
                  <a:t>Atmospheric pressure</a:t>
                </a:r>
              </a:p>
            </p:txBody>
          </p:sp>
          <p:sp>
            <p:nvSpPr>
              <p:cNvPr id="15" name="Text Box 20"/>
              <p:cNvSpPr txBox="1">
                <a:spLocks noChangeArrowheads="1"/>
              </p:cNvSpPr>
              <p:nvPr/>
            </p:nvSpPr>
            <p:spPr bwMode="auto">
              <a:xfrm>
                <a:off x="4294" y="1433"/>
                <a:ext cx="916"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b="1">
                    <a:latin typeface="Arial" charset="0"/>
                  </a:rPr>
                  <a:t>Mass</a:t>
                </a:r>
              </a:p>
              <a:p>
                <a:pPr algn="ctr"/>
                <a:r>
                  <a:rPr lang="en-US" b="1">
                    <a:latin typeface="Arial" charset="0"/>
                  </a:rPr>
                  <a:t>Analyzer</a:t>
                </a:r>
              </a:p>
            </p:txBody>
          </p:sp>
          <p:sp>
            <p:nvSpPr>
              <p:cNvPr id="16" name="Line 21"/>
              <p:cNvSpPr>
                <a:spLocks noChangeShapeType="1"/>
              </p:cNvSpPr>
              <p:nvPr/>
            </p:nvSpPr>
            <p:spPr bwMode="auto">
              <a:xfrm flipV="1">
                <a:off x="3840" y="2112"/>
                <a:ext cx="0" cy="240"/>
              </a:xfrm>
              <a:prstGeom prst="line">
                <a:avLst/>
              </a:prstGeom>
              <a:noFill/>
              <a:ln w="28575">
                <a:solidFill>
                  <a:srgbClr val="9999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7" name="Text Box 22"/>
              <p:cNvSpPr txBox="1">
                <a:spLocks noChangeArrowheads="1"/>
              </p:cNvSpPr>
              <p:nvPr/>
            </p:nvSpPr>
            <p:spPr bwMode="auto">
              <a:xfrm>
                <a:off x="3697" y="778"/>
                <a:ext cx="140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b="1">
                    <a:latin typeface="Arial" charset="0"/>
                  </a:rPr>
                  <a:t>N</a:t>
                </a:r>
                <a:r>
                  <a:rPr lang="en-US" b="1" baseline="-25000">
                    <a:latin typeface="Arial" charset="0"/>
                  </a:rPr>
                  <a:t>2</a:t>
                </a:r>
                <a:r>
                  <a:rPr lang="en-US" b="1">
                    <a:latin typeface="Arial" charset="0"/>
                  </a:rPr>
                  <a:t> curtain gas</a:t>
                </a:r>
              </a:p>
            </p:txBody>
          </p:sp>
          <p:sp>
            <p:nvSpPr>
              <p:cNvPr id="18" name="Line 23"/>
              <p:cNvSpPr>
                <a:spLocks noChangeShapeType="1"/>
              </p:cNvSpPr>
              <p:nvPr/>
            </p:nvSpPr>
            <p:spPr bwMode="auto">
              <a:xfrm>
                <a:off x="3840" y="1008"/>
                <a:ext cx="0" cy="240"/>
              </a:xfrm>
              <a:prstGeom prst="line">
                <a:avLst/>
              </a:prstGeom>
              <a:noFill/>
              <a:ln w="28575">
                <a:solidFill>
                  <a:srgbClr val="9999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grpSp>
        <p:nvGrpSpPr>
          <p:cNvPr id="24" name="Group 24"/>
          <p:cNvGrpSpPr>
            <a:grpSpLocks/>
          </p:cNvGrpSpPr>
          <p:nvPr/>
        </p:nvGrpSpPr>
        <p:grpSpPr bwMode="auto">
          <a:xfrm>
            <a:off x="3810000" y="2127250"/>
            <a:ext cx="1447800" cy="457200"/>
            <a:chOff x="2400" y="1584"/>
            <a:chExt cx="912" cy="288"/>
          </a:xfrm>
        </p:grpSpPr>
        <p:sp>
          <p:nvSpPr>
            <p:cNvPr id="25" name="Oval 25"/>
            <p:cNvSpPr>
              <a:spLocks noChangeArrowheads="1"/>
            </p:cNvSpPr>
            <p:nvPr/>
          </p:nvSpPr>
          <p:spPr bwMode="auto">
            <a:xfrm>
              <a:off x="2400" y="1584"/>
              <a:ext cx="288" cy="288"/>
            </a:xfrm>
            <a:prstGeom prst="ellipse">
              <a:avLst/>
            </a:prstGeom>
            <a:solidFill>
              <a:schemeClr val="folHlink">
                <a:alpha val="50000"/>
              </a:schemeClr>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6" name="Oval 26"/>
            <p:cNvSpPr>
              <a:spLocks noChangeArrowheads="1"/>
            </p:cNvSpPr>
            <p:nvPr/>
          </p:nvSpPr>
          <p:spPr bwMode="auto">
            <a:xfrm>
              <a:off x="2832" y="1632"/>
              <a:ext cx="192" cy="192"/>
            </a:xfrm>
            <a:prstGeom prst="ellipse">
              <a:avLst/>
            </a:prstGeom>
            <a:solidFill>
              <a:schemeClr val="folHlink">
                <a:alpha val="50000"/>
              </a:schemeClr>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7" name="Oval 27"/>
            <p:cNvSpPr>
              <a:spLocks noChangeArrowheads="1"/>
            </p:cNvSpPr>
            <p:nvPr/>
          </p:nvSpPr>
          <p:spPr bwMode="auto">
            <a:xfrm>
              <a:off x="3216" y="1776"/>
              <a:ext cx="96" cy="96"/>
            </a:xfrm>
            <a:prstGeom prst="ellipse">
              <a:avLst/>
            </a:prstGeom>
            <a:solidFill>
              <a:schemeClr val="folHlink">
                <a:alpha val="50000"/>
              </a:schemeClr>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8" name="Oval 28"/>
            <p:cNvSpPr>
              <a:spLocks noChangeArrowheads="1"/>
            </p:cNvSpPr>
            <p:nvPr/>
          </p:nvSpPr>
          <p:spPr bwMode="auto">
            <a:xfrm>
              <a:off x="3216" y="1632"/>
              <a:ext cx="96" cy="96"/>
            </a:xfrm>
            <a:prstGeom prst="ellipse">
              <a:avLst/>
            </a:prstGeom>
            <a:solidFill>
              <a:schemeClr val="folHlink">
                <a:alpha val="50000"/>
              </a:schemeClr>
            </a:solidFill>
            <a:ln w="127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29" name="Group 29"/>
          <p:cNvGrpSpPr>
            <a:grpSpLocks/>
          </p:cNvGrpSpPr>
          <p:nvPr/>
        </p:nvGrpSpPr>
        <p:grpSpPr bwMode="auto">
          <a:xfrm>
            <a:off x="428625" y="1365250"/>
            <a:ext cx="3095625" cy="1706563"/>
            <a:chOff x="270" y="1104"/>
            <a:chExt cx="1950" cy="1075"/>
          </a:xfrm>
        </p:grpSpPr>
        <p:sp>
          <p:nvSpPr>
            <p:cNvPr id="30" name="Freeform 30"/>
            <p:cNvSpPr>
              <a:spLocks/>
            </p:cNvSpPr>
            <p:nvPr/>
          </p:nvSpPr>
          <p:spPr bwMode="auto">
            <a:xfrm>
              <a:off x="1895" y="1579"/>
              <a:ext cx="4" cy="2"/>
            </a:xfrm>
            <a:custGeom>
              <a:avLst/>
              <a:gdLst>
                <a:gd name="T0" fmla="*/ 4 w 4"/>
                <a:gd name="T1" fmla="*/ 0 h 2"/>
                <a:gd name="T2" fmla="*/ 4 w 4"/>
                <a:gd name="T3" fmla="*/ 2 h 2"/>
                <a:gd name="T4" fmla="*/ 0 w 4"/>
                <a:gd name="T5" fmla="*/ 0 h 2"/>
                <a:gd name="T6" fmla="*/ 4 w 4"/>
                <a:gd name="T7" fmla="*/ 0 h 2"/>
              </a:gdLst>
              <a:ahLst/>
              <a:cxnLst>
                <a:cxn ang="0">
                  <a:pos x="T0" y="T1"/>
                </a:cxn>
                <a:cxn ang="0">
                  <a:pos x="T2" y="T3"/>
                </a:cxn>
                <a:cxn ang="0">
                  <a:pos x="T4" y="T5"/>
                </a:cxn>
                <a:cxn ang="0">
                  <a:pos x="T6" y="T7"/>
                </a:cxn>
              </a:cxnLst>
              <a:rect l="0" t="0" r="r" b="b"/>
              <a:pathLst>
                <a:path w="4" h="2">
                  <a:moveTo>
                    <a:pt x="4" y="0"/>
                  </a:moveTo>
                  <a:lnTo>
                    <a:pt x="4" y="2"/>
                  </a:lnTo>
                  <a:lnTo>
                    <a:pt x="0" y="0"/>
                  </a:lnTo>
                  <a:lnTo>
                    <a:pt x="4" y="0"/>
                  </a:lnTo>
                  <a:close/>
                </a:path>
              </a:pathLst>
            </a:custGeom>
            <a:solidFill>
              <a:srgbClr val="E87A5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31"/>
            <p:cNvSpPr>
              <a:spLocks/>
            </p:cNvSpPr>
            <p:nvPr/>
          </p:nvSpPr>
          <p:spPr bwMode="auto">
            <a:xfrm>
              <a:off x="1895" y="1577"/>
              <a:ext cx="7" cy="4"/>
            </a:xfrm>
            <a:custGeom>
              <a:avLst/>
              <a:gdLst>
                <a:gd name="T0" fmla="*/ 7 w 7"/>
                <a:gd name="T1" fmla="*/ 0 h 4"/>
                <a:gd name="T2" fmla="*/ 7 w 7"/>
                <a:gd name="T3" fmla="*/ 4 h 4"/>
                <a:gd name="T4" fmla="*/ 0 w 7"/>
                <a:gd name="T5" fmla="*/ 2 h 4"/>
                <a:gd name="T6" fmla="*/ 7 w 7"/>
                <a:gd name="T7" fmla="*/ 0 h 4"/>
              </a:gdLst>
              <a:ahLst/>
              <a:cxnLst>
                <a:cxn ang="0">
                  <a:pos x="T0" y="T1"/>
                </a:cxn>
                <a:cxn ang="0">
                  <a:pos x="T2" y="T3"/>
                </a:cxn>
                <a:cxn ang="0">
                  <a:pos x="T4" y="T5"/>
                </a:cxn>
                <a:cxn ang="0">
                  <a:pos x="T6" y="T7"/>
                </a:cxn>
              </a:cxnLst>
              <a:rect l="0" t="0" r="r" b="b"/>
              <a:pathLst>
                <a:path w="7" h="4">
                  <a:moveTo>
                    <a:pt x="7" y="0"/>
                  </a:moveTo>
                  <a:lnTo>
                    <a:pt x="7" y="4"/>
                  </a:lnTo>
                  <a:lnTo>
                    <a:pt x="0" y="2"/>
                  </a:lnTo>
                  <a:lnTo>
                    <a:pt x="7" y="0"/>
                  </a:lnTo>
                  <a:close/>
                </a:path>
              </a:pathLst>
            </a:custGeom>
            <a:solidFill>
              <a:srgbClr val="E87A5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32" name="Group 32"/>
            <p:cNvGrpSpPr>
              <a:grpSpLocks/>
            </p:cNvGrpSpPr>
            <p:nvPr/>
          </p:nvGrpSpPr>
          <p:grpSpPr bwMode="auto">
            <a:xfrm>
              <a:off x="1344" y="1711"/>
              <a:ext cx="876" cy="65"/>
              <a:chOff x="1296" y="3120"/>
              <a:chExt cx="624" cy="48"/>
            </a:xfrm>
          </p:grpSpPr>
          <p:sp>
            <p:nvSpPr>
              <p:cNvPr id="46" name="Line 33"/>
              <p:cNvSpPr>
                <a:spLocks noChangeShapeType="1"/>
              </p:cNvSpPr>
              <p:nvPr/>
            </p:nvSpPr>
            <p:spPr bwMode="auto">
              <a:xfrm>
                <a:off x="1296" y="3168"/>
                <a:ext cx="62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7" name="Line 34"/>
              <p:cNvSpPr>
                <a:spLocks noChangeShapeType="1"/>
              </p:cNvSpPr>
              <p:nvPr/>
            </p:nvSpPr>
            <p:spPr bwMode="auto">
              <a:xfrm>
                <a:off x="1296" y="3120"/>
                <a:ext cx="62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33" name="Group 35"/>
            <p:cNvGrpSpPr>
              <a:grpSpLocks/>
            </p:cNvGrpSpPr>
            <p:nvPr/>
          </p:nvGrpSpPr>
          <p:grpSpPr bwMode="auto">
            <a:xfrm>
              <a:off x="1632" y="1624"/>
              <a:ext cx="588" cy="43"/>
              <a:chOff x="1296" y="3456"/>
              <a:chExt cx="624" cy="48"/>
            </a:xfrm>
          </p:grpSpPr>
          <p:sp>
            <p:nvSpPr>
              <p:cNvPr id="44" name="Line 36"/>
              <p:cNvSpPr>
                <a:spLocks noChangeShapeType="1"/>
              </p:cNvSpPr>
              <p:nvPr/>
            </p:nvSpPr>
            <p:spPr bwMode="auto">
              <a:xfrm>
                <a:off x="1296" y="3456"/>
                <a:ext cx="52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5" name="Line 37"/>
              <p:cNvSpPr>
                <a:spLocks noChangeShapeType="1"/>
              </p:cNvSpPr>
              <p:nvPr/>
            </p:nvSpPr>
            <p:spPr bwMode="auto">
              <a:xfrm>
                <a:off x="1824" y="3456"/>
                <a:ext cx="96" cy="4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34" name="Group 38"/>
            <p:cNvGrpSpPr>
              <a:grpSpLocks/>
            </p:cNvGrpSpPr>
            <p:nvPr/>
          </p:nvGrpSpPr>
          <p:grpSpPr bwMode="auto">
            <a:xfrm flipV="1">
              <a:off x="1632" y="1798"/>
              <a:ext cx="588" cy="43"/>
              <a:chOff x="1296" y="3456"/>
              <a:chExt cx="624" cy="48"/>
            </a:xfrm>
          </p:grpSpPr>
          <p:sp>
            <p:nvSpPr>
              <p:cNvPr id="42" name="Line 39"/>
              <p:cNvSpPr>
                <a:spLocks noChangeShapeType="1"/>
              </p:cNvSpPr>
              <p:nvPr/>
            </p:nvSpPr>
            <p:spPr bwMode="auto">
              <a:xfrm>
                <a:off x="1296" y="3456"/>
                <a:ext cx="52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3" name="Line 40"/>
              <p:cNvSpPr>
                <a:spLocks noChangeShapeType="1"/>
              </p:cNvSpPr>
              <p:nvPr/>
            </p:nvSpPr>
            <p:spPr bwMode="auto">
              <a:xfrm>
                <a:off x="1824" y="3456"/>
                <a:ext cx="96" cy="4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35" name="Line 41"/>
            <p:cNvSpPr>
              <a:spLocks noChangeShapeType="1"/>
            </p:cNvSpPr>
            <p:nvPr/>
          </p:nvSpPr>
          <p:spPr bwMode="auto">
            <a:xfrm>
              <a:off x="1728" y="1824"/>
              <a:ext cx="0" cy="144"/>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6" name="Line 42"/>
            <p:cNvSpPr>
              <a:spLocks noChangeShapeType="1"/>
            </p:cNvSpPr>
            <p:nvPr/>
          </p:nvSpPr>
          <p:spPr bwMode="auto">
            <a:xfrm flipH="1">
              <a:off x="1488" y="1968"/>
              <a:ext cx="24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7" name="Text Box 43"/>
            <p:cNvSpPr txBox="1">
              <a:spLocks noChangeArrowheads="1"/>
            </p:cNvSpPr>
            <p:nvPr/>
          </p:nvSpPr>
          <p:spPr bwMode="auto">
            <a:xfrm>
              <a:off x="1382" y="1891"/>
              <a:ext cx="47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2000">
                  <a:latin typeface="Arial" charset="0"/>
                </a:rPr>
                <a:t>+</a:t>
              </a:r>
              <a:r>
                <a:rPr lang="en-US">
                  <a:latin typeface="Arial" charset="0"/>
                </a:rPr>
                <a:t>HV</a:t>
              </a:r>
              <a:endParaRPr lang="en-US" sz="2000">
                <a:latin typeface="Arial" charset="0"/>
              </a:endParaRPr>
            </a:p>
          </p:txBody>
        </p:sp>
        <p:sp>
          <p:nvSpPr>
            <p:cNvPr id="38" name="Freeform 44"/>
            <p:cNvSpPr>
              <a:spLocks/>
            </p:cNvSpPr>
            <p:nvPr/>
          </p:nvSpPr>
          <p:spPr bwMode="auto">
            <a:xfrm>
              <a:off x="1440" y="1488"/>
              <a:ext cx="224" cy="192"/>
            </a:xfrm>
            <a:custGeom>
              <a:avLst/>
              <a:gdLst>
                <a:gd name="T0" fmla="*/ 32 w 224"/>
                <a:gd name="T1" fmla="*/ 0 h 192"/>
                <a:gd name="T2" fmla="*/ 32 w 224"/>
                <a:gd name="T3" fmla="*/ 144 h 192"/>
                <a:gd name="T4" fmla="*/ 224 w 224"/>
                <a:gd name="T5" fmla="*/ 192 h 192"/>
              </a:gdLst>
              <a:ahLst/>
              <a:cxnLst>
                <a:cxn ang="0">
                  <a:pos x="T0" y="T1"/>
                </a:cxn>
                <a:cxn ang="0">
                  <a:pos x="T2" y="T3"/>
                </a:cxn>
                <a:cxn ang="0">
                  <a:pos x="T4" y="T5"/>
                </a:cxn>
              </a:cxnLst>
              <a:rect l="0" t="0" r="r" b="b"/>
              <a:pathLst>
                <a:path w="224" h="192">
                  <a:moveTo>
                    <a:pt x="32" y="0"/>
                  </a:moveTo>
                  <a:cubicBezTo>
                    <a:pt x="16" y="56"/>
                    <a:pt x="0" y="112"/>
                    <a:pt x="32" y="144"/>
                  </a:cubicBezTo>
                  <a:cubicBezTo>
                    <a:pt x="64" y="176"/>
                    <a:pt x="144" y="184"/>
                    <a:pt x="224" y="192"/>
                  </a:cubicBezTo>
                </a:path>
              </a:pathLst>
            </a:custGeom>
            <a:noFill/>
            <a:ln w="28575" cap="flat" cmpd="sng">
              <a:solidFill>
                <a:srgbClr val="008000"/>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39" name="Line 45"/>
            <p:cNvSpPr>
              <a:spLocks noChangeShapeType="1"/>
            </p:cNvSpPr>
            <p:nvPr/>
          </p:nvSpPr>
          <p:spPr bwMode="auto">
            <a:xfrm>
              <a:off x="1056" y="1728"/>
              <a:ext cx="24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0" name="Text Box 46"/>
            <p:cNvSpPr txBox="1">
              <a:spLocks noChangeArrowheads="1"/>
            </p:cNvSpPr>
            <p:nvPr/>
          </p:nvSpPr>
          <p:spPr bwMode="auto">
            <a:xfrm>
              <a:off x="918" y="1104"/>
              <a:ext cx="1065" cy="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lnSpc>
                  <a:spcPct val="80000"/>
                </a:lnSpc>
              </a:pPr>
              <a:r>
                <a:rPr lang="en-US" b="1">
                  <a:latin typeface="Arial" charset="0"/>
                </a:rPr>
                <a:t>nebulizing</a:t>
              </a:r>
            </a:p>
            <a:p>
              <a:pPr algn="ctr">
                <a:lnSpc>
                  <a:spcPct val="80000"/>
                </a:lnSpc>
              </a:pPr>
              <a:r>
                <a:rPr lang="en-US" b="1">
                  <a:latin typeface="Arial" charset="0"/>
                </a:rPr>
                <a:t>gas</a:t>
              </a:r>
            </a:p>
          </p:txBody>
        </p:sp>
        <p:sp>
          <p:nvSpPr>
            <p:cNvPr id="41" name="Text Box 47"/>
            <p:cNvSpPr txBox="1">
              <a:spLocks noChangeArrowheads="1"/>
            </p:cNvSpPr>
            <p:nvPr/>
          </p:nvSpPr>
          <p:spPr bwMode="auto">
            <a:xfrm>
              <a:off x="270" y="1433"/>
              <a:ext cx="916"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b="1">
                  <a:latin typeface="Arial" charset="0"/>
                </a:rPr>
                <a:t>sample</a:t>
              </a:r>
            </a:p>
            <a:p>
              <a:pPr algn="ctr"/>
              <a:r>
                <a:rPr lang="en-US" b="1">
                  <a:latin typeface="Arial" charset="0"/>
                </a:rPr>
                <a:t> solution</a:t>
              </a:r>
            </a:p>
          </p:txBody>
        </p:sp>
      </p:grpSp>
      <p:grpSp>
        <p:nvGrpSpPr>
          <p:cNvPr id="48" name="Group 48"/>
          <p:cNvGrpSpPr>
            <a:grpSpLocks/>
          </p:cNvGrpSpPr>
          <p:nvPr/>
        </p:nvGrpSpPr>
        <p:grpSpPr bwMode="auto">
          <a:xfrm>
            <a:off x="1371600" y="3851275"/>
            <a:ext cx="7086600" cy="2414588"/>
            <a:chOff x="864" y="2537"/>
            <a:chExt cx="4464" cy="1521"/>
          </a:xfrm>
        </p:grpSpPr>
        <p:sp>
          <p:nvSpPr>
            <p:cNvPr id="49" name="Oval 49"/>
            <p:cNvSpPr>
              <a:spLocks noChangeArrowheads="1"/>
            </p:cNvSpPr>
            <p:nvPr/>
          </p:nvSpPr>
          <p:spPr bwMode="auto">
            <a:xfrm>
              <a:off x="864" y="2544"/>
              <a:ext cx="798" cy="821"/>
            </a:xfrm>
            <a:prstGeom prst="ellipse">
              <a:avLst/>
            </a:prstGeom>
            <a:gradFill rotWithShape="0">
              <a:gsLst>
                <a:gs pos="0">
                  <a:schemeClr val="folHlink">
                    <a:gamma/>
                    <a:tint val="0"/>
                    <a:invGamma/>
                  </a:schemeClr>
                </a:gs>
                <a:gs pos="100000">
                  <a:schemeClr val="folHlink"/>
                </a:gs>
              </a:gsLst>
              <a:path path="shape">
                <a:fillToRect l="50000" t="50000" r="50000" b="50000"/>
              </a:path>
            </a:gradFill>
            <a:ln w="381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0" name="Line 50"/>
            <p:cNvSpPr>
              <a:spLocks noChangeShapeType="1"/>
            </p:cNvSpPr>
            <p:nvPr/>
          </p:nvSpPr>
          <p:spPr bwMode="auto">
            <a:xfrm>
              <a:off x="3777" y="2933"/>
              <a:ext cx="519"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1" name="Text Box 51"/>
            <p:cNvSpPr txBox="1">
              <a:spLocks noChangeArrowheads="1"/>
            </p:cNvSpPr>
            <p:nvPr/>
          </p:nvSpPr>
          <p:spPr bwMode="auto">
            <a:xfrm>
              <a:off x="1383" y="2630"/>
              <a:ext cx="26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b="1">
                  <a:latin typeface="Arial" charset="0"/>
                </a:rPr>
                <a:t>+</a:t>
              </a:r>
            </a:p>
          </p:txBody>
        </p:sp>
        <p:sp>
          <p:nvSpPr>
            <p:cNvPr id="52" name="Text Box 52"/>
            <p:cNvSpPr txBox="1">
              <a:spLocks noChangeArrowheads="1"/>
            </p:cNvSpPr>
            <p:nvPr/>
          </p:nvSpPr>
          <p:spPr bwMode="auto">
            <a:xfrm>
              <a:off x="904" y="2846"/>
              <a:ext cx="26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b="1">
                  <a:latin typeface="Arial" charset="0"/>
                </a:rPr>
                <a:t>+</a:t>
              </a:r>
            </a:p>
          </p:txBody>
        </p:sp>
        <p:sp>
          <p:nvSpPr>
            <p:cNvPr id="53" name="Text Box 53"/>
            <p:cNvSpPr txBox="1">
              <a:spLocks noChangeArrowheads="1"/>
            </p:cNvSpPr>
            <p:nvPr/>
          </p:nvSpPr>
          <p:spPr bwMode="auto">
            <a:xfrm>
              <a:off x="1422" y="2846"/>
              <a:ext cx="26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b="1">
                  <a:latin typeface="Arial" charset="0"/>
                </a:rPr>
                <a:t>+</a:t>
              </a:r>
            </a:p>
          </p:txBody>
        </p:sp>
        <p:sp>
          <p:nvSpPr>
            <p:cNvPr id="54" name="Text Box 54"/>
            <p:cNvSpPr txBox="1">
              <a:spLocks noChangeArrowheads="1"/>
            </p:cNvSpPr>
            <p:nvPr/>
          </p:nvSpPr>
          <p:spPr bwMode="auto">
            <a:xfrm>
              <a:off x="1024" y="3062"/>
              <a:ext cx="26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b="1">
                  <a:latin typeface="Arial" charset="0"/>
                </a:rPr>
                <a:t>+</a:t>
              </a:r>
            </a:p>
          </p:txBody>
        </p:sp>
        <p:sp>
          <p:nvSpPr>
            <p:cNvPr id="55" name="Text Box 55"/>
            <p:cNvSpPr txBox="1">
              <a:spLocks noChangeArrowheads="1"/>
            </p:cNvSpPr>
            <p:nvPr/>
          </p:nvSpPr>
          <p:spPr bwMode="auto">
            <a:xfrm>
              <a:off x="1303" y="3062"/>
              <a:ext cx="26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b="1">
                  <a:latin typeface="Arial" charset="0"/>
                </a:rPr>
                <a:t>+</a:t>
              </a:r>
            </a:p>
          </p:txBody>
        </p:sp>
        <p:sp>
          <p:nvSpPr>
            <p:cNvPr id="56" name="Text Box 56"/>
            <p:cNvSpPr txBox="1">
              <a:spLocks noChangeArrowheads="1"/>
            </p:cNvSpPr>
            <p:nvPr/>
          </p:nvSpPr>
          <p:spPr bwMode="auto">
            <a:xfrm>
              <a:off x="984" y="2587"/>
              <a:ext cx="26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b="1">
                  <a:latin typeface="Arial" charset="0"/>
                </a:rPr>
                <a:t>+</a:t>
              </a:r>
            </a:p>
          </p:txBody>
        </p:sp>
        <p:sp>
          <p:nvSpPr>
            <p:cNvPr id="57" name="Text Box 57"/>
            <p:cNvSpPr txBox="1">
              <a:spLocks noChangeArrowheads="1"/>
            </p:cNvSpPr>
            <p:nvPr/>
          </p:nvSpPr>
          <p:spPr bwMode="auto">
            <a:xfrm>
              <a:off x="1183" y="2544"/>
              <a:ext cx="26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US" b="1">
                  <a:latin typeface="Arial" charset="0"/>
                </a:rPr>
                <a:t>+</a:t>
              </a:r>
            </a:p>
          </p:txBody>
        </p:sp>
        <p:sp>
          <p:nvSpPr>
            <p:cNvPr id="58" name="Oval 58"/>
            <p:cNvSpPr>
              <a:spLocks noChangeArrowheads="1"/>
            </p:cNvSpPr>
            <p:nvPr/>
          </p:nvSpPr>
          <p:spPr bwMode="auto">
            <a:xfrm>
              <a:off x="2341" y="2674"/>
              <a:ext cx="478" cy="561"/>
            </a:xfrm>
            <a:prstGeom prst="ellipse">
              <a:avLst/>
            </a:prstGeom>
            <a:gradFill rotWithShape="0">
              <a:gsLst>
                <a:gs pos="0">
                  <a:schemeClr val="folHlink">
                    <a:gamma/>
                    <a:tint val="0"/>
                    <a:invGamma/>
                  </a:schemeClr>
                </a:gs>
                <a:gs pos="100000">
                  <a:schemeClr val="folHlink"/>
                </a:gs>
              </a:gsLst>
              <a:path path="shape">
                <a:fillToRect l="50000" t="50000" r="50000" b="50000"/>
              </a:path>
            </a:gradFill>
            <a:ln w="381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9" name="Text Box 59"/>
            <p:cNvSpPr txBox="1">
              <a:spLocks noChangeArrowheads="1"/>
            </p:cNvSpPr>
            <p:nvPr/>
          </p:nvSpPr>
          <p:spPr bwMode="auto">
            <a:xfrm>
              <a:off x="2301" y="2883"/>
              <a:ext cx="22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b="1">
                  <a:latin typeface="Arial" charset="0"/>
                </a:rPr>
                <a:t>+</a:t>
              </a:r>
            </a:p>
          </p:txBody>
        </p:sp>
        <p:sp>
          <p:nvSpPr>
            <p:cNvPr id="60" name="Text Box 60"/>
            <p:cNvSpPr txBox="1">
              <a:spLocks noChangeArrowheads="1"/>
            </p:cNvSpPr>
            <p:nvPr/>
          </p:nvSpPr>
          <p:spPr bwMode="auto">
            <a:xfrm>
              <a:off x="2380" y="2667"/>
              <a:ext cx="22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b="1">
                  <a:latin typeface="Arial" charset="0"/>
                </a:rPr>
                <a:t>+</a:t>
              </a:r>
            </a:p>
          </p:txBody>
        </p:sp>
        <p:sp>
          <p:nvSpPr>
            <p:cNvPr id="61" name="Text Box 61"/>
            <p:cNvSpPr txBox="1">
              <a:spLocks noChangeArrowheads="1"/>
            </p:cNvSpPr>
            <p:nvPr/>
          </p:nvSpPr>
          <p:spPr bwMode="auto">
            <a:xfrm>
              <a:off x="2580" y="2969"/>
              <a:ext cx="22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b="1">
                  <a:latin typeface="Arial" charset="0"/>
                </a:rPr>
                <a:t>+</a:t>
              </a:r>
            </a:p>
          </p:txBody>
        </p:sp>
        <p:sp>
          <p:nvSpPr>
            <p:cNvPr id="62" name="Text Box 62"/>
            <p:cNvSpPr txBox="1">
              <a:spLocks noChangeArrowheads="1"/>
            </p:cNvSpPr>
            <p:nvPr/>
          </p:nvSpPr>
          <p:spPr bwMode="auto">
            <a:xfrm>
              <a:off x="2660" y="2883"/>
              <a:ext cx="22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b="1">
                  <a:latin typeface="Arial" charset="0"/>
                </a:rPr>
                <a:t>+</a:t>
              </a:r>
            </a:p>
          </p:txBody>
        </p:sp>
        <p:sp>
          <p:nvSpPr>
            <p:cNvPr id="63" name="Text Box 63"/>
            <p:cNvSpPr txBox="1">
              <a:spLocks noChangeArrowheads="1"/>
            </p:cNvSpPr>
            <p:nvPr/>
          </p:nvSpPr>
          <p:spPr bwMode="auto">
            <a:xfrm>
              <a:off x="2460" y="3012"/>
              <a:ext cx="22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b="1">
                  <a:latin typeface="Arial" charset="0"/>
                </a:rPr>
                <a:t>+</a:t>
              </a:r>
            </a:p>
          </p:txBody>
        </p:sp>
        <p:sp>
          <p:nvSpPr>
            <p:cNvPr id="64" name="Text Box 64"/>
            <p:cNvSpPr txBox="1">
              <a:spLocks noChangeArrowheads="1"/>
            </p:cNvSpPr>
            <p:nvPr/>
          </p:nvSpPr>
          <p:spPr bwMode="auto">
            <a:xfrm>
              <a:off x="2620" y="2667"/>
              <a:ext cx="22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b="1">
                  <a:latin typeface="Arial" charset="0"/>
                </a:rPr>
                <a:t>+</a:t>
              </a:r>
            </a:p>
          </p:txBody>
        </p:sp>
        <p:sp>
          <p:nvSpPr>
            <p:cNvPr id="65" name="Text Box 65"/>
            <p:cNvSpPr txBox="1">
              <a:spLocks noChangeArrowheads="1"/>
            </p:cNvSpPr>
            <p:nvPr/>
          </p:nvSpPr>
          <p:spPr bwMode="auto">
            <a:xfrm>
              <a:off x="2500" y="2623"/>
              <a:ext cx="22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b="1">
                  <a:latin typeface="Arial" charset="0"/>
                </a:rPr>
                <a:t>+</a:t>
              </a:r>
            </a:p>
          </p:txBody>
        </p:sp>
        <p:grpSp>
          <p:nvGrpSpPr>
            <p:cNvPr id="66" name="Group 66"/>
            <p:cNvGrpSpPr>
              <a:grpSpLocks/>
            </p:cNvGrpSpPr>
            <p:nvPr/>
          </p:nvGrpSpPr>
          <p:grpSpPr bwMode="auto">
            <a:xfrm>
              <a:off x="3418" y="3012"/>
              <a:ext cx="308" cy="418"/>
              <a:chOff x="3456" y="2777"/>
              <a:chExt cx="371" cy="464"/>
            </a:xfrm>
          </p:grpSpPr>
          <p:sp>
            <p:nvSpPr>
              <p:cNvPr id="75" name="Oval 67"/>
              <p:cNvSpPr>
                <a:spLocks noChangeArrowheads="1"/>
              </p:cNvSpPr>
              <p:nvPr/>
            </p:nvSpPr>
            <p:spPr bwMode="auto">
              <a:xfrm>
                <a:off x="3456" y="2832"/>
                <a:ext cx="336" cy="336"/>
              </a:xfrm>
              <a:prstGeom prst="ellipse">
                <a:avLst/>
              </a:prstGeom>
              <a:gradFill rotWithShape="0">
                <a:gsLst>
                  <a:gs pos="0">
                    <a:schemeClr val="folHlink">
                      <a:gamma/>
                      <a:tint val="0"/>
                      <a:invGamma/>
                    </a:schemeClr>
                  </a:gs>
                  <a:gs pos="100000">
                    <a:schemeClr val="folHlink"/>
                  </a:gs>
                </a:gsLst>
                <a:path path="shape">
                  <a:fillToRect l="50000" t="50000" r="50000" b="50000"/>
                </a:path>
              </a:gradFill>
              <a:ln w="381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6" name="Text Box 68"/>
              <p:cNvSpPr txBox="1">
                <a:spLocks noChangeArrowheads="1"/>
              </p:cNvSpPr>
              <p:nvPr/>
            </p:nvSpPr>
            <p:spPr bwMode="auto">
              <a:xfrm>
                <a:off x="3552" y="2777"/>
                <a:ext cx="275" cy="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b="1">
                    <a:latin typeface="Arial" charset="0"/>
                  </a:rPr>
                  <a:t>+</a:t>
                </a:r>
              </a:p>
            </p:txBody>
          </p:sp>
          <p:sp>
            <p:nvSpPr>
              <p:cNvPr id="77" name="Text Box 69"/>
              <p:cNvSpPr txBox="1">
                <a:spLocks noChangeArrowheads="1"/>
              </p:cNvSpPr>
              <p:nvPr/>
            </p:nvSpPr>
            <p:spPr bwMode="auto">
              <a:xfrm>
                <a:off x="3456" y="2921"/>
                <a:ext cx="275" cy="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b="1">
                    <a:latin typeface="Arial" charset="0"/>
                  </a:rPr>
                  <a:t>+</a:t>
                </a:r>
              </a:p>
            </p:txBody>
          </p:sp>
        </p:grpSp>
        <p:sp>
          <p:nvSpPr>
            <p:cNvPr id="67" name="Line 70"/>
            <p:cNvSpPr>
              <a:spLocks noChangeShapeType="1"/>
            </p:cNvSpPr>
            <p:nvPr/>
          </p:nvSpPr>
          <p:spPr bwMode="auto">
            <a:xfrm>
              <a:off x="1742" y="2933"/>
              <a:ext cx="519"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68" name="Line 71"/>
            <p:cNvSpPr>
              <a:spLocks noChangeShapeType="1"/>
            </p:cNvSpPr>
            <p:nvPr/>
          </p:nvSpPr>
          <p:spPr bwMode="auto">
            <a:xfrm>
              <a:off x="2899" y="2933"/>
              <a:ext cx="519"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69" name="Text Box 72"/>
            <p:cNvSpPr txBox="1">
              <a:spLocks noChangeArrowheads="1"/>
            </p:cNvSpPr>
            <p:nvPr/>
          </p:nvSpPr>
          <p:spPr bwMode="auto">
            <a:xfrm>
              <a:off x="4296" y="2796"/>
              <a:ext cx="10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b="1">
                  <a:solidFill>
                    <a:srgbClr val="0000FF"/>
                  </a:solidFill>
                  <a:latin typeface="Arial" charset="0"/>
                </a:rPr>
                <a:t>[M + nH]</a:t>
              </a:r>
              <a:r>
                <a:rPr lang="en-US" b="1" baseline="30000">
                  <a:solidFill>
                    <a:srgbClr val="0000FF"/>
                  </a:solidFill>
                  <a:latin typeface="Arial" charset="0"/>
                </a:rPr>
                <a:t>n+</a:t>
              </a:r>
              <a:endParaRPr lang="en-US" b="1">
                <a:solidFill>
                  <a:srgbClr val="0000FF"/>
                </a:solidFill>
                <a:latin typeface="Arial" charset="0"/>
              </a:endParaRPr>
            </a:p>
          </p:txBody>
        </p:sp>
        <p:grpSp>
          <p:nvGrpSpPr>
            <p:cNvPr id="70" name="Group 69"/>
            <p:cNvGrpSpPr>
              <a:grpSpLocks/>
            </p:cNvGrpSpPr>
            <p:nvPr/>
          </p:nvGrpSpPr>
          <p:grpSpPr bwMode="auto">
            <a:xfrm>
              <a:off x="3418" y="2537"/>
              <a:ext cx="308" cy="418"/>
              <a:chOff x="3456" y="2777"/>
              <a:chExt cx="371" cy="464"/>
            </a:xfrm>
          </p:grpSpPr>
          <p:sp>
            <p:nvSpPr>
              <p:cNvPr id="72" name="Oval 74"/>
              <p:cNvSpPr>
                <a:spLocks noChangeArrowheads="1"/>
              </p:cNvSpPr>
              <p:nvPr/>
            </p:nvSpPr>
            <p:spPr bwMode="auto">
              <a:xfrm>
                <a:off x="3456" y="2832"/>
                <a:ext cx="336" cy="336"/>
              </a:xfrm>
              <a:prstGeom prst="ellipse">
                <a:avLst/>
              </a:prstGeom>
              <a:gradFill rotWithShape="0">
                <a:gsLst>
                  <a:gs pos="0">
                    <a:schemeClr val="folHlink">
                      <a:gamma/>
                      <a:tint val="0"/>
                      <a:invGamma/>
                    </a:schemeClr>
                  </a:gs>
                  <a:gs pos="100000">
                    <a:schemeClr val="folHlink"/>
                  </a:gs>
                </a:gsLst>
                <a:path path="shape">
                  <a:fillToRect l="50000" t="50000" r="50000" b="50000"/>
                </a:path>
              </a:gradFill>
              <a:ln w="3810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3" name="Text Box 75"/>
              <p:cNvSpPr txBox="1">
                <a:spLocks noChangeArrowheads="1"/>
              </p:cNvSpPr>
              <p:nvPr/>
            </p:nvSpPr>
            <p:spPr bwMode="auto">
              <a:xfrm>
                <a:off x="3552" y="2777"/>
                <a:ext cx="275" cy="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b="1">
                    <a:latin typeface="Arial" charset="0"/>
                  </a:rPr>
                  <a:t>+</a:t>
                </a:r>
              </a:p>
            </p:txBody>
          </p:sp>
          <p:sp>
            <p:nvSpPr>
              <p:cNvPr id="74" name="Text Box 76"/>
              <p:cNvSpPr txBox="1">
                <a:spLocks noChangeArrowheads="1"/>
              </p:cNvSpPr>
              <p:nvPr/>
            </p:nvSpPr>
            <p:spPr bwMode="auto">
              <a:xfrm>
                <a:off x="3456" y="2921"/>
                <a:ext cx="275" cy="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b="1">
                    <a:latin typeface="Arial" charset="0"/>
                  </a:rPr>
                  <a:t>+</a:t>
                </a:r>
              </a:p>
            </p:txBody>
          </p:sp>
        </p:grpSp>
        <p:sp>
          <p:nvSpPr>
            <p:cNvPr id="71" name="Text Box 77"/>
            <p:cNvSpPr txBox="1">
              <a:spLocks noChangeArrowheads="1"/>
            </p:cNvSpPr>
            <p:nvPr/>
          </p:nvSpPr>
          <p:spPr bwMode="auto">
            <a:xfrm>
              <a:off x="1824" y="3462"/>
              <a:ext cx="2593" cy="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2800" b="1">
                  <a:solidFill>
                    <a:srgbClr val="0000FF"/>
                  </a:solidFill>
                  <a:latin typeface="Arial" charset="0"/>
                </a:rPr>
                <a:t>1. Solvent evaporation</a:t>
              </a:r>
            </a:p>
            <a:p>
              <a:r>
                <a:rPr lang="en-US" sz="2800" b="1">
                  <a:solidFill>
                    <a:srgbClr val="0000FF"/>
                  </a:solidFill>
                  <a:latin typeface="Arial" charset="0"/>
                </a:rPr>
                <a:t>2. Coulombic repulsion</a:t>
              </a:r>
            </a:p>
          </p:txBody>
        </p:sp>
      </p:grpSp>
    </p:spTree>
    <p:extLst>
      <p:ext uri="{BB962C8B-B14F-4D97-AF65-F5344CB8AC3E}">
        <p14:creationId xmlns:p14="http://schemas.microsoft.com/office/powerpoint/2010/main" val="234157409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normAutofit fontScale="9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Atmospheric chemical ionization (APCI)</a:t>
            </a:r>
            <a:endParaRPr lang="en-US" b="1" dirty="0" smtClean="0">
              <a:solidFill>
                <a:srgbClr val="FF0000"/>
              </a:solidFill>
            </a:endParaRPr>
          </a:p>
        </p:txBody>
      </p:sp>
      <p:sp>
        <p:nvSpPr>
          <p:cNvPr id="3" name="Content Placeholder 2"/>
          <p:cNvSpPr txBox="1">
            <a:spLocks/>
          </p:cNvSpPr>
          <p:nvPr/>
        </p:nvSpPr>
        <p:spPr>
          <a:xfrm>
            <a:off x="457200" y="1600200"/>
            <a:ext cx="8229600" cy="2016903"/>
          </a:xfrm>
          <a:prstGeom prst="rect">
            <a:avLst/>
          </a:prstGeom>
        </p:spPr>
        <p:txBody>
          <a:bodyPr>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b="1" smtClean="0"/>
              <a:t>Suitable for compounds that are neutral</a:t>
            </a:r>
          </a:p>
          <a:p>
            <a:r>
              <a:rPr lang="en-US" b="1" smtClean="0"/>
              <a:t>A corona discharge needle ionizes air molecules that transfer their energy to the solvent and hence the solutes </a:t>
            </a:r>
            <a:endParaRPr lang="en-US" b="1" dirty="0"/>
          </a:p>
        </p:txBody>
      </p:sp>
      <p:pic>
        <p:nvPicPr>
          <p:cNvPr id="4" name="Picture 3" descr="APCI.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2415" y="3729717"/>
            <a:ext cx="7050244" cy="2538088"/>
          </a:xfrm>
          <a:prstGeom prst="rect">
            <a:avLst/>
          </a:prstGeom>
        </p:spPr>
      </p:pic>
    </p:spTree>
    <p:extLst>
      <p:ext uri="{BB962C8B-B14F-4D97-AF65-F5344CB8AC3E}">
        <p14:creationId xmlns:p14="http://schemas.microsoft.com/office/powerpoint/2010/main" val="168845648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Different MS approaches</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b="1" dirty="0" smtClean="0"/>
              <a:t>Gas chromatography-mass spectrometry   (GC-MS)</a:t>
            </a:r>
          </a:p>
          <a:p>
            <a:pPr lvl="1"/>
            <a:r>
              <a:rPr lang="en-US" b="1" dirty="0" smtClean="0"/>
              <a:t>This was the original method (still used)</a:t>
            </a:r>
          </a:p>
          <a:p>
            <a:pPr lvl="1"/>
            <a:r>
              <a:rPr lang="en-US" b="1" dirty="0" smtClean="0"/>
              <a:t>Relies on making stable, volatile derivatives of the metabolites</a:t>
            </a:r>
          </a:p>
          <a:p>
            <a:pPr lvl="1"/>
            <a:r>
              <a:rPr lang="en-US" b="1" dirty="0" smtClean="0"/>
              <a:t>Typically limited to masses up to 350-400 Da</a:t>
            </a:r>
          </a:p>
          <a:p>
            <a:r>
              <a:rPr lang="en-US" b="1" dirty="0" smtClean="0"/>
              <a:t>Liquid chromatography-mass spectrometry (LC-MS)</a:t>
            </a:r>
          </a:p>
          <a:p>
            <a:pPr lvl="1"/>
            <a:r>
              <a:rPr lang="en-US" b="1" dirty="0" smtClean="0"/>
              <a:t>Does not (necessarily) require </a:t>
            </a:r>
            <a:r>
              <a:rPr lang="en-US" b="1" dirty="0" err="1" smtClean="0"/>
              <a:t>derivatization</a:t>
            </a:r>
            <a:endParaRPr lang="en-US" b="1" dirty="0" smtClean="0"/>
          </a:p>
          <a:p>
            <a:pPr lvl="1"/>
            <a:r>
              <a:rPr lang="en-US" b="1" dirty="0" smtClean="0"/>
              <a:t>By convention, masses up to 1500 Da</a:t>
            </a:r>
            <a:endParaRPr lang="en-US" b="1" dirty="0"/>
          </a:p>
        </p:txBody>
      </p:sp>
    </p:spTree>
    <p:extLst>
      <p:ext uri="{BB962C8B-B14F-4D97-AF65-F5344CB8AC3E}">
        <p14:creationId xmlns:p14="http://schemas.microsoft.com/office/powerpoint/2010/main" val="60778567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a:xfrm>
            <a:off x="457200" y="274638"/>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Guide to LC-MS flow rates</a:t>
            </a:r>
            <a:endParaRPr lang="en-US" b="1" dirty="0">
              <a:solidFill>
                <a:srgbClr val="FF000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2275570404"/>
              </p:ext>
            </p:extLst>
          </p:nvPr>
        </p:nvGraphicFramePr>
        <p:xfrm>
          <a:off x="1046062" y="1724707"/>
          <a:ext cx="7119872" cy="2658404"/>
        </p:xfrm>
        <a:graphic>
          <a:graphicData uri="http://schemas.openxmlformats.org/drawingml/2006/table">
            <a:tbl>
              <a:tblPr firstRow="1" bandRow="1">
                <a:tableStyleId>{5C22544A-7EE6-4342-B048-85BDC9FD1C3A}</a:tableStyleId>
              </a:tblPr>
              <a:tblGrid>
                <a:gridCol w="1779968"/>
                <a:gridCol w="1779968"/>
                <a:gridCol w="2044184"/>
                <a:gridCol w="1515752"/>
              </a:tblGrid>
              <a:tr h="664601">
                <a:tc>
                  <a:txBody>
                    <a:bodyPr/>
                    <a:lstStyle/>
                    <a:p>
                      <a:r>
                        <a:rPr lang="en-US" dirty="0" smtClean="0"/>
                        <a:t>Type</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lang="en-US" dirty="0" smtClean="0"/>
                        <a:t>Column ID</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lang="en-US" dirty="0" smtClean="0"/>
                        <a:t>Flow rate</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lang="en-US" dirty="0" smtClean="0"/>
                        <a:t>Solvent consumed*</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664601">
                <a:tc>
                  <a:txBody>
                    <a:bodyPr/>
                    <a:lstStyle/>
                    <a:p>
                      <a:r>
                        <a:rPr lang="en-US" dirty="0" smtClean="0"/>
                        <a:t>Conventional</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lang="en-US" dirty="0" smtClean="0"/>
                        <a:t>1.0-4.6 mm</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lang="en-US" dirty="0" smtClean="0"/>
                        <a:t>0.050-1.00 ml/min</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lang="en-US" dirty="0" smtClean="0"/>
                        <a:t>72-1440 ml</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664601">
                <a:tc>
                  <a:txBody>
                    <a:bodyPr/>
                    <a:lstStyle/>
                    <a:p>
                      <a:r>
                        <a:rPr lang="en-US" dirty="0" smtClean="0"/>
                        <a:t>Capillary</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lang="en-US" dirty="0" smtClean="0"/>
                        <a:t>0.3-1.0</a:t>
                      </a:r>
                      <a:r>
                        <a:rPr lang="en-US" baseline="0" dirty="0" smtClean="0"/>
                        <a:t> mm</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lang="en-US" dirty="0" smtClean="0"/>
                        <a:t>0.005-0.050 ml/min</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lang="en-US" dirty="0" smtClean="0"/>
                        <a:t>7.2-72</a:t>
                      </a:r>
                      <a:r>
                        <a:rPr lang="en-US" baseline="0" dirty="0" smtClean="0"/>
                        <a:t> ml</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664601">
                <a:tc>
                  <a:txBody>
                    <a:bodyPr/>
                    <a:lstStyle/>
                    <a:p>
                      <a:r>
                        <a:rPr lang="en-US" dirty="0" smtClean="0"/>
                        <a:t>Nano</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lang="en-US" dirty="0" smtClean="0"/>
                        <a:t>0.05-0.20 mm</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lang="en-US" dirty="0" smtClean="0"/>
                        <a:t>100-1000 </a:t>
                      </a:r>
                      <a:r>
                        <a:rPr lang="en-US" dirty="0" err="1" smtClean="0"/>
                        <a:t>nl</a:t>
                      </a:r>
                      <a:r>
                        <a:rPr lang="en-US" dirty="0" smtClean="0"/>
                        <a:t>/min</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r>
                        <a:rPr lang="en-US" dirty="0" smtClean="0"/>
                        <a:t>0.144-1.44 ml</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4" name="TextBox 3"/>
          <p:cNvSpPr txBox="1"/>
          <p:nvPr/>
        </p:nvSpPr>
        <p:spPr>
          <a:xfrm>
            <a:off x="908913" y="4779094"/>
            <a:ext cx="7722668" cy="1107996"/>
          </a:xfrm>
          <a:prstGeom prst="rect">
            <a:avLst/>
          </a:prstGeom>
          <a:noFill/>
        </p:spPr>
        <p:txBody>
          <a:bodyPr wrap="square" rtlCol="0">
            <a:spAutoFit/>
          </a:bodyPr>
          <a:lstStyle/>
          <a:p>
            <a:r>
              <a:rPr lang="en-US" sz="2200" b="1" dirty="0" smtClean="0"/>
              <a:t>Sensitivity in LC-ESI-MS increases in proportion to the inverse of the flow rate. Therefore, there is value in going to lower flow rates – it also saves money on solvents.</a:t>
            </a:r>
            <a:endParaRPr lang="en-US" sz="2200" b="1" dirty="0"/>
          </a:p>
        </p:txBody>
      </p:sp>
    </p:spTree>
    <p:extLst>
      <p:ext uri="{BB962C8B-B14F-4D97-AF65-F5344CB8AC3E}">
        <p14:creationId xmlns:p14="http://schemas.microsoft.com/office/powerpoint/2010/main" val="302846389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ChipLC versus nanoLC</a:t>
            </a:r>
            <a:endParaRPr lang="en-US" b="1" dirty="0">
              <a:solidFill>
                <a:srgbClr val="FF0000"/>
              </a:solidFill>
            </a:endParaRPr>
          </a:p>
        </p:txBody>
      </p:sp>
      <p:sp>
        <p:nvSpPr>
          <p:cNvPr id="3" name="Content Placeholder 2"/>
          <p:cNvSpPr txBox="1">
            <a:spLocks/>
          </p:cNvSpPr>
          <p:nvPr/>
        </p:nvSpPr>
        <p:spPr>
          <a:xfrm>
            <a:off x="457200" y="1600201"/>
            <a:ext cx="8229600" cy="1447800"/>
          </a:xfrm>
          <a:prstGeom prst="rect">
            <a:avLst/>
          </a:prstGeom>
        </p:spPr>
        <p:txBody>
          <a:bodyPr>
            <a:normAutofit fontScale="925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800" b="1" smtClean="0"/>
              <a:t>A nanoLC column is so thin (75 </a:t>
            </a:r>
            <a:r>
              <a:rPr lang="en-US" sz="2800" b="1" smtClean="0">
                <a:latin typeface="Symbol" charset="2"/>
                <a:cs typeface="Symbol" charset="2"/>
              </a:rPr>
              <a:t>m</a:t>
            </a:r>
            <a:r>
              <a:rPr lang="en-US" sz="2800" b="1" smtClean="0"/>
              <a:t>m i.d.) it has very little thermal capacity – this leads to variable retention times due to temperature fluctuations in the lab</a:t>
            </a:r>
            <a:endParaRPr lang="en-US" sz="2800" b="1" dirty="0"/>
          </a:p>
        </p:txBody>
      </p:sp>
      <p:pic>
        <p:nvPicPr>
          <p:cNvPr id="4" name="Picture 3" descr="Eksigent-cHiPLC-micro-columns-180x22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7663" y="3429000"/>
            <a:ext cx="1714500" cy="2133600"/>
          </a:xfrm>
          <a:prstGeom prst="rect">
            <a:avLst/>
          </a:prstGeom>
        </p:spPr>
      </p:pic>
      <p:sp>
        <p:nvSpPr>
          <p:cNvPr id="5" name="TextBox 4"/>
          <p:cNvSpPr txBox="1"/>
          <p:nvPr/>
        </p:nvSpPr>
        <p:spPr>
          <a:xfrm>
            <a:off x="2914316" y="3172310"/>
            <a:ext cx="5772484" cy="2893100"/>
          </a:xfrm>
          <a:prstGeom prst="rect">
            <a:avLst/>
          </a:prstGeom>
          <a:noFill/>
        </p:spPr>
        <p:txBody>
          <a:bodyPr wrap="square" rtlCol="0">
            <a:spAutoFit/>
          </a:bodyPr>
          <a:lstStyle/>
          <a:p>
            <a:r>
              <a:rPr lang="en-US" sz="2600" b="1" dirty="0" smtClean="0"/>
              <a:t>A column etched in a block of silica can be engineered to have greater physical reproducibility and it has far greater thermal capacity. The CHIP can be placed in temperature-controlled chamber – we operate ours at 55</a:t>
            </a:r>
            <a:r>
              <a:rPr lang="en-US" sz="2600" b="1" baseline="30000" dirty="0" smtClean="0"/>
              <a:t>o</a:t>
            </a:r>
            <a:r>
              <a:rPr lang="en-US" sz="2600" b="1" dirty="0" smtClean="0"/>
              <a:t>C – to recover more hydrophobic metabolites</a:t>
            </a:r>
            <a:endParaRPr lang="en-US" sz="2600" b="1" dirty="0"/>
          </a:p>
        </p:txBody>
      </p:sp>
    </p:spTree>
    <p:extLst>
      <p:ext uri="{BB962C8B-B14F-4D97-AF65-F5344CB8AC3E}">
        <p14:creationId xmlns:p14="http://schemas.microsoft.com/office/powerpoint/2010/main" val="2111473322"/>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Engineered microflow LC</a:t>
            </a:r>
            <a:endParaRPr lang="en-US" b="1" dirty="0">
              <a:solidFill>
                <a:srgbClr val="FF0000"/>
              </a:solidFill>
            </a:endParaRPr>
          </a:p>
        </p:txBody>
      </p:sp>
      <p:pic>
        <p:nvPicPr>
          <p:cNvPr id="3" name="Picture 2" descr="Screen Shot 2013-05-16 at 10.19.08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1417638"/>
            <a:ext cx="4838700" cy="4826000"/>
          </a:xfrm>
          <a:prstGeom prst="rect">
            <a:avLst/>
          </a:prstGeom>
        </p:spPr>
      </p:pic>
      <p:sp>
        <p:nvSpPr>
          <p:cNvPr id="4" name="TextBox 3"/>
          <p:cNvSpPr txBox="1"/>
          <p:nvPr/>
        </p:nvSpPr>
        <p:spPr>
          <a:xfrm>
            <a:off x="5176826" y="1364506"/>
            <a:ext cx="3851558" cy="5262979"/>
          </a:xfrm>
          <a:prstGeom prst="rect">
            <a:avLst/>
          </a:prstGeom>
          <a:noFill/>
        </p:spPr>
        <p:txBody>
          <a:bodyPr wrap="square" rtlCol="0">
            <a:spAutoFit/>
          </a:bodyPr>
          <a:lstStyle/>
          <a:p>
            <a:r>
              <a:rPr lang="en-US" sz="2400" b="1" dirty="0" smtClean="0"/>
              <a:t>Chromatography at flow rates of 5-50 </a:t>
            </a:r>
            <a:r>
              <a:rPr lang="en-US" sz="2400" b="1" dirty="0" smtClean="0">
                <a:latin typeface="Symbol" charset="2"/>
                <a:cs typeface="Symbol" charset="2"/>
              </a:rPr>
              <a:t>m</a:t>
            </a:r>
            <a:r>
              <a:rPr lang="en-US" sz="2400" b="1" dirty="0" smtClean="0"/>
              <a:t>l/min using 0.3-0.5 mm ID columns</a:t>
            </a:r>
          </a:p>
          <a:p>
            <a:endParaRPr lang="en-US" sz="2400" b="1" dirty="0"/>
          </a:p>
          <a:p>
            <a:r>
              <a:rPr lang="en-US" sz="2400" b="1" dirty="0" smtClean="0"/>
              <a:t>Very low dead volumes between the sample injection valve and the ESI interface despite the low flow rate</a:t>
            </a:r>
          </a:p>
          <a:p>
            <a:endParaRPr lang="en-US" sz="2400" b="1" dirty="0"/>
          </a:p>
          <a:p>
            <a:r>
              <a:rPr lang="en-US" sz="2400" b="1" dirty="0" smtClean="0"/>
              <a:t>Enables short, reproducible gradients (1-2 min) or up to a 20 min gradient (for metabolomics) at 5 </a:t>
            </a:r>
            <a:r>
              <a:rPr lang="en-US" sz="2400" b="1" dirty="0" smtClean="0">
                <a:latin typeface="Symbol" charset="2"/>
                <a:cs typeface="Symbol" charset="2"/>
              </a:rPr>
              <a:t>m</a:t>
            </a:r>
            <a:r>
              <a:rPr lang="en-US" sz="2400" b="1" dirty="0" smtClean="0"/>
              <a:t>l/min</a:t>
            </a:r>
            <a:endParaRPr lang="en-US" sz="2400" b="1" dirty="0"/>
          </a:p>
        </p:txBody>
      </p:sp>
    </p:spTree>
    <p:extLst>
      <p:ext uri="{BB962C8B-B14F-4D97-AF65-F5344CB8AC3E}">
        <p14:creationId xmlns:p14="http://schemas.microsoft.com/office/powerpoint/2010/main" val="119946836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Column phases</a:t>
            </a:r>
            <a:endParaRPr lang="en-US" b="1" dirty="0">
              <a:solidFill>
                <a:srgbClr val="FF0000"/>
              </a:solidFill>
            </a:endParaRPr>
          </a:p>
        </p:txBody>
      </p:sp>
      <p:sp>
        <p:nvSpPr>
          <p:cNvPr id="3" name="Content Placeholder 2"/>
          <p:cNvSpPr txBox="1">
            <a:spLocks/>
          </p:cNvSpPr>
          <p:nvPr/>
        </p:nvSpPr>
        <p:spPr>
          <a:xfrm>
            <a:off x="457200" y="1600200"/>
            <a:ext cx="8229600" cy="452596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b="1" smtClean="0"/>
              <a:t>Reverse-phase</a:t>
            </a:r>
          </a:p>
          <a:p>
            <a:pPr lvl="1"/>
            <a:r>
              <a:rPr lang="en-US" smtClean="0"/>
              <a:t>C</a:t>
            </a:r>
            <a:r>
              <a:rPr lang="en-US" baseline="-25000" smtClean="0"/>
              <a:t>4</a:t>
            </a:r>
            <a:r>
              <a:rPr lang="en-US" smtClean="0"/>
              <a:t>, C</a:t>
            </a:r>
            <a:r>
              <a:rPr lang="en-US" baseline="-25000" smtClean="0"/>
              <a:t>5</a:t>
            </a:r>
            <a:r>
              <a:rPr lang="en-US" smtClean="0"/>
              <a:t>, C</a:t>
            </a:r>
            <a:r>
              <a:rPr lang="en-US" baseline="-25000" smtClean="0"/>
              <a:t>8</a:t>
            </a:r>
            <a:r>
              <a:rPr lang="en-US" smtClean="0"/>
              <a:t>, C</a:t>
            </a:r>
            <a:r>
              <a:rPr lang="en-US" baseline="-25000" smtClean="0"/>
              <a:t>18</a:t>
            </a:r>
            <a:r>
              <a:rPr lang="en-US" smtClean="0"/>
              <a:t>, phenyl-hexyl-bonded phases</a:t>
            </a:r>
          </a:p>
          <a:p>
            <a:r>
              <a:rPr lang="en-US" b="1" smtClean="0"/>
              <a:t>Normal phase </a:t>
            </a:r>
          </a:p>
          <a:p>
            <a:pPr lvl="1"/>
            <a:r>
              <a:rPr lang="en-US" smtClean="0"/>
              <a:t>Bare silica, Cyano and amino-bonded phases</a:t>
            </a:r>
          </a:p>
          <a:p>
            <a:r>
              <a:rPr lang="en-US" b="1" smtClean="0"/>
              <a:t>Hydrophilic interaction chromatography</a:t>
            </a:r>
          </a:p>
          <a:p>
            <a:pPr lvl="1"/>
            <a:r>
              <a:rPr lang="en-US" smtClean="0"/>
              <a:t>Bare silica, polyol-bonded phase </a:t>
            </a:r>
          </a:p>
          <a:p>
            <a:r>
              <a:rPr lang="en-US" b="1" smtClean="0"/>
              <a:t>Particle sizes</a:t>
            </a:r>
          </a:p>
          <a:p>
            <a:pPr lvl="1"/>
            <a:r>
              <a:rPr lang="en-US" smtClean="0"/>
              <a:t>5, 3, 2.5, 2.2 </a:t>
            </a:r>
            <a:r>
              <a:rPr lang="en-US" smtClean="0">
                <a:latin typeface="Symbol" charset="2"/>
                <a:cs typeface="Symbol" charset="2"/>
              </a:rPr>
              <a:t>m</a:t>
            </a:r>
            <a:r>
              <a:rPr lang="en-US" smtClean="0"/>
              <a:t>m and 1.7 </a:t>
            </a:r>
            <a:r>
              <a:rPr lang="en-US" smtClean="0">
                <a:latin typeface="Symbol" charset="2"/>
                <a:cs typeface="Symbol" charset="2"/>
              </a:rPr>
              <a:t>m</a:t>
            </a:r>
            <a:r>
              <a:rPr lang="en-US" smtClean="0"/>
              <a:t>m (for UPLC)</a:t>
            </a:r>
            <a:endParaRPr lang="en-US" dirty="0"/>
          </a:p>
        </p:txBody>
      </p:sp>
    </p:spTree>
    <p:extLst>
      <p:ext uri="{BB962C8B-B14F-4D97-AF65-F5344CB8AC3E}">
        <p14:creationId xmlns:p14="http://schemas.microsoft.com/office/powerpoint/2010/main" val="287579499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Mobile phases</a:t>
            </a:r>
            <a:endParaRPr lang="en-US" b="1" dirty="0">
              <a:solidFill>
                <a:srgbClr val="FF0000"/>
              </a:solidFill>
            </a:endParaRP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800" b="1" smtClean="0"/>
              <a:t>Acidic media</a:t>
            </a:r>
          </a:p>
          <a:p>
            <a:pPr lvl="1"/>
            <a:r>
              <a:rPr lang="en-US" sz="2400" smtClean="0"/>
              <a:t>Typically 0.1% formic acid</a:t>
            </a:r>
          </a:p>
          <a:p>
            <a:r>
              <a:rPr lang="en-US" sz="2800" b="1" smtClean="0"/>
              <a:t>Neutral media</a:t>
            </a:r>
          </a:p>
          <a:p>
            <a:pPr lvl="1"/>
            <a:r>
              <a:rPr lang="en-US" sz="2400" smtClean="0"/>
              <a:t>1-10 mM ammonium acetate or formate</a:t>
            </a:r>
          </a:p>
          <a:p>
            <a:r>
              <a:rPr lang="en-US" sz="2800" b="1" smtClean="0"/>
              <a:t>Alkaline media</a:t>
            </a:r>
          </a:p>
          <a:p>
            <a:pPr lvl="1"/>
            <a:r>
              <a:rPr lang="en-US" sz="2400" smtClean="0"/>
              <a:t>0.1% ammonium hydroxide (but not with C</a:t>
            </a:r>
            <a:r>
              <a:rPr lang="en-US" sz="2400" baseline="-25000" smtClean="0"/>
              <a:t>4</a:t>
            </a:r>
            <a:r>
              <a:rPr lang="en-US" sz="2400" smtClean="0"/>
              <a:t>-C</a:t>
            </a:r>
            <a:r>
              <a:rPr lang="en-US" sz="2400" baseline="-25000" smtClean="0"/>
              <a:t>18</a:t>
            </a:r>
            <a:r>
              <a:rPr lang="en-US" sz="2400" smtClean="0"/>
              <a:t> phases)</a:t>
            </a:r>
          </a:p>
          <a:p>
            <a:r>
              <a:rPr lang="en-US" sz="2800" b="1" smtClean="0"/>
              <a:t>Solvents (water-miscible)</a:t>
            </a:r>
          </a:p>
          <a:p>
            <a:pPr lvl="1"/>
            <a:r>
              <a:rPr lang="en-US" sz="2400" smtClean="0"/>
              <a:t>Methanol, acetonitrile, isopropanol (for hydrophobic metabolites)</a:t>
            </a:r>
            <a:endParaRPr lang="en-US" sz="2400" dirty="0"/>
          </a:p>
        </p:txBody>
      </p:sp>
    </p:spTree>
    <p:extLst>
      <p:ext uri="{BB962C8B-B14F-4D97-AF65-F5344CB8AC3E}">
        <p14:creationId xmlns:p14="http://schemas.microsoft.com/office/powerpoint/2010/main" val="3389908139"/>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17286"/>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dirty="0" smtClean="0">
                <a:solidFill>
                  <a:srgbClr val="FF0000"/>
                </a:solidFill>
              </a:rPr>
              <a:t>Detector types</a:t>
            </a:r>
            <a:endParaRPr lang="en-US" b="1" dirty="0">
              <a:solidFill>
                <a:srgbClr val="FF000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929908093"/>
              </p:ext>
            </p:extLst>
          </p:nvPr>
        </p:nvGraphicFramePr>
        <p:xfrm>
          <a:off x="753834" y="969014"/>
          <a:ext cx="7339635" cy="3657369"/>
        </p:xfrm>
        <a:graphic>
          <a:graphicData uri="http://schemas.openxmlformats.org/drawingml/2006/table">
            <a:tbl>
              <a:tblPr firstRow="1" bandRow="1">
                <a:tableStyleId>{5C22544A-7EE6-4342-B048-85BDC9FD1C3A}</a:tableStyleId>
              </a:tblPr>
              <a:tblGrid>
                <a:gridCol w="1467927"/>
                <a:gridCol w="1467927"/>
                <a:gridCol w="1782525"/>
                <a:gridCol w="1153329"/>
                <a:gridCol w="1467927"/>
              </a:tblGrid>
              <a:tr h="1101966">
                <a:tc>
                  <a:txBody>
                    <a:bodyPr/>
                    <a:lstStyle/>
                    <a:p>
                      <a:pPr algn="ctr"/>
                      <a:r>
                        <a:rPr lang="en-US" dirty="0" smtClean="0"/>
                        <a:t>Type</a:t>
                      </a:r>
                      <a:endParaRPr lang="en-US" dirty="0"/>
                    </a:p>
                  </a:txBody>
                  <a:tcPr/>
                </a:tc>
                <a:tc>
                  <a:txBody>
                    <a:bodyPr/>
                    <a:lstStyle/>
                    <a:p>
                      <a:pPr algn="ctr"/>
                      <a:r>
                        <a:rPr lang="en-US" dirty="0" smtClean="0"/>
                        <a:t>Mass range</a:t>
                      </a:r>
                    </a:p>
                    <a:p>
                      <a:pPr algn="ctr"/>
                      <a:r>
                        <a:rPr lang="en-US" dirty="0" smtClean="0"/>
                        <a:t>(</a:t>
                      </a:r>
                      <a:r>
                        <a:rPr lang="en-US" i="1" dirty="0" smtClean="0"/>
                        <a:t>m/z</a:t>
                      </a:r>
                      <a:r>
                        <a:rPr lang="en-US" dirty="0" smtClean="0"/>
                        <a:t>)</a:t>
                      </a:r>
                      <a:endParaRPr lang="en-US" dirty="0"/>
                    </a:p>
                  </a:txBody>
                  <a:tcPr/>
                </a:tc>
                <a:tc>
                  <a:txBody>
                    <a:bodyPr/>
                    <a:lstStyle/>
                    <a:p>
                      <a:pPr algn="ctr"/>
                      <a:r>
                        <a:rPr lang="en-US" dirty="0" smtClean="0"/>
                        <a:t>Resolution</a:t>
                      </a:r>
                      <a:endParaRPr lang="en-US" dirty="0"/>
                    </a:p>
                  </a:txBody>
                  <a:tcPr/>
                </a:tc>
                <a:tc>
                  <a:txBody>
                    <a:bodyPr/>
                    <a:lstStyle/>
                    <a:p>
                      <a:pPr algn="ctr"/>
                      <a:r>
                        <a:rPr lang="en-US" dirty="0" smtClean="0"/>
                        <a:t>Accuracy</a:t>
                      </a:r>
                    </a:p>
                    <a:p>
                      <a:pPr algn="ctr"/>
                      <a:r>
                        <a:rPr lang="en-US" dirty="0" smtClean="0"/>
                        <a:t>(ppm)</a:t>
                      </a:r>
                      <a:endParaRPr lang="en-US" dirty="0"/>
                    </a:p>
                  </a:txBody>
                  <a:tcPr/>
                </a:tc>
                <a:tc>
                  <a:txBody>
                    <a:bodyPr/>
                    <a:lstStyle/>
                    <a:p>
                      <a:pPr algn="ctr"/>
                      <a:r>
                        <a:rPr lang="en-US" dirty="0" smtClean="0"/>
                        <a:t>Time for MSMS</a:t>
                      </a:r>
                    </a:p>
                    <a:p>
                      <a:pPr algn="ctr"/>
                      <a:r>
                        <a:rPr lang="en-US" dirty="0" smtClean="0"/>
                        <a:t>(</a:t>
                      </a:r>
                      <a:r>
                        <a:rPr lang="en-US" dirty="0" err="1" smtClean="0"/>
                        <a:t>msec</a:t>
                      </a:r>
                      <a:r>
                        <a:rPr lang="en-US" dirty="0" smtClean="0"/>
                        <a:t>)</a:t>
                      </a:r>
                      <a:endParaRPr lang="en-US" dirty="0"/>
                    </a:p>
                  </a:txBody>
                  <a:tcPr/>
                </a:tc>
              </a:tr>
              <a:tr h="638441">
                <a:tc>
                  <a:txBody>
                    <a:bodyPr/>
                    <a:lstStyle/>
                    <a:p>
                      <a:r>
                        <a:rPr lang="en-US" dirty="0" err="1" smtClean="0"/>
                        <a:t>Quadrupole</a:t>
                      </a:r>
                      <a:endParaRPr lang="en-US" dirty="0"/>
                    </a:p>
                  </a:txBody>
                  <a:tcPr/>
                </a:tc>
                <a:tc>
                  <a:txBody>
                    <a:bodyPr/>
                    <a:lstStyle/>
                    <a:p>
                      <a:r>
                        <a:rPr lang="en-US" dirty="0" smtClean="0"/>
                        <a:t>20-3000</a:t>
                      </a:r>
                      <a:endParaRPr lang="en-US" dirty="0"/>
                    </a:p>
                  </a:txBody>
                  <a:tcPr/>
                </a:tc>
                <a:tc>
                  <a:txBody>
                    <a:bodyPr/>
                    <a:lstStyle/>
                    <a:p>
                      <a:r>
                        <a:rPr lang="en-US" dirty="0" smtClean="0"/>
                        <a:t>2,000</a:t>
                      </a:r>
                      <a:endParaRPr lang="en-US" dirty="0"/>
                    </a:p>
                  </a:txBody>
                  <a:tcPr/>
                </a:tc>
                <a:tc>
                  <a:txBody>
                    <a:bodyPr/>
                    <a:lstStyle/>
                    <a:p>
                      <a:r>
                        <a:rPr lang="en-US" dirty="0" smtClean="0"/>
                        <a:t>50</a:t>
                      </a:r>
                      <a:endParaRPr lang="en-US" dirty="0"/>
                    </a:p>
                  </a:txBody>
                  <a:tcPr/>
                </a:tc>
                <a:tc>
                  <a:txBody>
                    <a:bodyPr/>
                    <a:lstStyle/>
                    <a:p>
                      <a:r>
                        <a:rPr lang="en-US" dirty="0" smtClean="0"/>
                        <a:t>1000</a:t>
                      </a:r>
                    </a:p>
                    <a:p>
                      <a:endParaRPr lang="en-US" dirty="0"/>
                    </a:p>
                  </a:txBody>
                  <a:tcPr/>
                </a:tc>
              </a:tr>
              <a:tr h="638441">
                <a:tc>
                  <a:txBody>
                    <a:bodyPr/>
                    <a:lstStyle/>
                    <a:p>
                      <a:r>
                        <a:rPr lang="en-US" dirty="0" smtClean="0"/>
                        <a:t>TOF</a:t>
                      </a:r>
                      <a:endParaRPr lang="en-US" dirty="0"/>
                    </a:p>
                  </a:txBody>
                  <a:tcPr/>
                </a:tc>
                <a:tc>
                  <a:txBody>
                    <a:bodyPr/>
                    <a:lstStyle/>
                    <a:p>
                      <a:r>
                        <a:rPr lang="en-US" dirty="0" smtClean="0"/>
                        <a:t>unlimited</a:t>
                      </a:r>
                      <a:endParaRPr lang="en-US" dirty="0"/>
                    </a:p>
                  </a:txBody>
                  <a:tcPr/>
                </a:tc>
                <a:tc>
                  <a:txBody>
                    <a:bodyPr/>
                    <a:lstStyle/>
                    <a:p>
                      <a:r>
                        <a:rPr lang="en-US" dirty="0" smtClean="0"/>
                        <a:t>30,000-40,000</a:t>
                      </a:r>
                      <a:endParaRPr lang="en-US" dirty="0"/>
                    </a:p>
                  </a:txBody>
                  <a:tcPr/>
                </a:tc>
                <a:tc>
                  <a:txBody>
                    <a:bodyPr/>
                    <a:lstStyle/>
                    <a:p>
                      <a:r>
                        <a:rPr lang="en-US" dirty="0" smtClean="0"/>
                        <a:t>2-3</a:t>
                      </a:r>
                      <a:endParaRPr lang="en-US" dirty="0"/>
                    </a:p>
                  </a:txBody>
                  <a:tcPr/>
                </a:tc>
                <a:tc>
                  <a:txBody>
                    <a:bodyPr/>
                    <a:lstStyle/>
                    <a:p>
                      <a:r>
                        <a:rPr lang="en-US" smtClean="0"/>
                        <a:t>50 or less</a:t>
                      </a:r>
                      <a:endParaRPr lang="en-US" dirty="0"/>
                    </a:p>
                  </a:txBody>
                  <a:tcPr/>
                </a:tc>
              </a:tr>
              <a:tr h="638441">
                <a:tc>
                  <a:txBody>
                    <a:bodyPr/>
                    <a:lstStyle/>
                    <a:p>
                      <a:r>
                        <a:rPr lang="en-US" dirty="0" err="1" smtClean="0"/>
                        <a:t>Orbi</a:t>
                      </a:r>
                      <a:r>
                        <a:rPr lang="en-US" dirty="0" smtClean="0"/>
                        <a:t>-trap*</a:t>
                      </a:r>
                      <a:endParaRPr lang="en-US" dirty="0"/>
                    </a:p>
                  </a:txBody>
                  <a:tcPr/>
                </a:tc>
                <a:tc>
                  <a:txBody>
                    <a:bodyPr/>
                    <a:lstStyle/>
                    <a:p>
                      <a:r>
                        <a:rPr lang="en-US" dirty="0" smtClean="0"/>
                        <a:t>50-6000</a:t>
                      </a:r>
                      <a:endParaRPr lang="en-US" dirty="0"/>
                    </a:p>
                  </a:txBody>
                  <a:tcPr/>
                </a:tc>
                <a:tc>
                  <a:txBody>
                    <a:bodyPr/>
                    <a:lstStyle/>
                    <a:p>
                      <a:r>
                        <a:rPr lang="en-US" dirty="0" smtClean="0"/>
                        <a:t>80,000</a:t>
                      </a:r>
                      <a:r>
                        <a:rPr lang="en-US" smtClean="0"/>
                        <a:t>-200,000</a:t>
                      </a:r>
                      <a:endParaRPr lang="en-US" dirty="0"/>
                    </a:p>
                  </a:txBody>
                  <a:tcPr/>
                </a:tc>
                <a:tc>
                  <a:txBody>
                    <a:bodyPr/>
                    <a:lstStyle/>
                    <a:p>
                      <a:r>
                        <a:rPr lang="en-US" dirty="0" smtClean="0"/>
                        <a:t>1-3</a:t>
                      </a:r>
                      <a:endParaRPr lang="en-US" dirty="0"/>
                    </a:p>
                  </a:txBody>
                  <a:tcPr/>
                </a:tc>
                <a:tc>
                  <a:txBody>
                    <a:bodyPr/>
                    <a:lstStyle/>
                    <a:p>
                      <a:r>
                        <a:rPr lang="en-US" dirty="0" smtClean="0"/>
                        <a:t>200+</a:t>
                      </a:r>
                      <a:endParaRPr lang="en-US" dirty="0"/>
                    </a:p>
                  </a:txBody>
                  <a:tcPr/>
                </a:tc>
              </a:tr>
              <a:tr h="638441">
                <a:tc>
                  <a:txBody>
                    <a:bodyPr/>
                    <a:lstStyle/>
                    <a:p>
                      <a:r>
                        <a:rPr lang="en-US" dirty="0" smtClean="0"/>
                        <a:t>FT-ICR*</a:t>
                      </a:r>
                      <a:endParaRPr lang="en-US" dirty="0"/>
                    </a:p>
                  </a:txBody>
                  <a:tcPr/>
                </a:tc>
                <a:tc>
                  <a:txBody>
                    <a:bodyPr/>
                    <a:lstStyle/>
                    <a:p>
                      <a:r>
                        <a:rPr lang="en-US" dirty="0" smtClean="0"/>
                        <a:t>100-1,500</a:t>
                      </a:r>
                      <a:endParaRPr lang="en-US" dirty="0"/>
                    </a:p>
                  </a:txBody>
                  <a:tcPr/>
                </a:tc>
                <a:tc>
                  <a:txBody>
                    <a:bodyPr/>
                    <a:lstStyle/>
                    <a:p>
                      <a:r>
                        <a:rPr lang="en-US" dirty="0" smtClean="0"/>
                        <a:t>Up to 1,000,000</a:t>
                      </a:r>
                      <a:endParaRPr lang="en-US" dirty="0"/>
                    </a:p>
                  </a:txBody>
                  <a:tcPr/>
                </a:tc>
                <a:tc>
                  <a:txBody>
                    <a:bodyPr/>
                    <a:lstStyle/>
                    <a:p>
                      <a:r>
                        <a:rPr lang="en-US" dirty="0" smtClean="0"/>
                        <a:t>&lt;1</a:t>
                      </a:r>
                      <a:endParaRPr lang="en-US" dirty="0"/>
                    </a:p>
                  </a:txBody>
                  <a:tcPr/>
                </a:tc>
                <a:tc>
                  <a:txBody>
                    <a:bodyPr/>
                    <a:lstStyle/>
                    <a:p>
                      <a:r>
                        <a:rPr lang="en-US" dirty="0" smtClean="0"/>
                        <a:t>1000</a:t>
                      </a:r>
                      <a:endParaRPr lang="en-US" dirty="0"/>
                    </a:p>
                  </a:txBody>
                  <a:tcPr/>
                </a:tc>
              </a:tr>
            </a:tbl>
          </a:graphicData>
        </a:graphic>
      </p:graphicFrame>
      <p:sp>
        <p:nvSpPr>
          <p:cNvPr id="4" name="TextBox 3"/>
          <p:cNvSpPr txBox="1"/>
          <p:nvPr/>
        </p:nvSpPr>
        <p:spPr>
          <a:xfrm>
            <a:off x="753834" y="4890503"/>
            <a:ext cx="7339635" cy="1477328"/>
          </a:xfrm>
          <a:prstGeom prst="rect">
            <a:avLst/>
          </a:prstGeom>
          <a:noFill/>
        </p:spPr>
        <p:txBody>
          <a:bodyPr wrap="square" rtlCol="0">
            <a:spAutoFit/>
          </a:bodyPr>
          <a:lstStyle/>
          <a:p>
            <a:r>
              <a:rPr lang="en-US" dirty="0" smtClean="0"/>
              <a:t>*These detectors depend on ion motion and therefore their performance declines as the acquisition time is shortened. Using a </a:t>
            </a:r>
            <a:r>
              <a:rPr lang="en-US" dirty="0" smtClean="0"/>
              <a:t>80 </a:t>
            </a:r>
            <a:r>
              <a:rPr lang="en-US" dirty="0" err="1" smtClean="0"/>
              <a:t>msec</a:t>
            </a:r>
            <a:r>
              <a:rPr lang="en-US" dirty="0" smtClean="0"/>
              <a:t> MSMS acquisition, mass resolution on an </a:t>
            </a:r>
            <a:r>
              <a:rPr lang="en-US" dirty="0" err="1" smtClean="0"/>
              <a:t>Orbi</a:t>
            </a:r>
            <a:r>
              <a:rPr lang="en-US" dirty="0" smtClean="0"/>
              <a:t>-trap falls to </a:t>
            </a:r>
            <a:r>
              <a:rPr lang="en-US" dirty="0" smtClean="0"/>
              <a:t>17,000</a:t>
            </a:r>
            <a:r>
              <a:rPr lang="en-US" dirty="0" smtClean="0"/>
              <a:t>. The TOF detector is the preferred one for untargeted analysis. The </a:t>
            </a:r>
            <a:r>
              <a:rPr lang="en-US" dirty="0" err="1" smtClean="0"/>
              <a:t>Orbi</a:t>
            </a:r>
            <a:r>
              <a:rPr lang="en-US" dirty="0" smtClean="0"/>
              <a:t>-trap and FT-ICR instruments are important for follow-up high mass accuracy experiments.</a:t>
            </a:r>
            <a:endParaRPr lang="en-US" dirty="0"/>
          </a:p>
        </p:txBody>
      </p:sp>
    </p:spTree>
    <p:extLst>
      <p:ext uri="{BB962C8B-B14F-4D97-AF65-F5344CB8AC3E}">
        <p14:creationId xmlns:p14="http://schemas.microsoft.com/office/powerpoint/2010/main" val="256502707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Detector combinations</a:t>
            </a:r>
            <a:endParaRPr lang="en-US" b="1" dirty="0">
              <a:solidFill>
                <a:srgbClr val="FF0000"/>
              </a:solidFill>
            </a:endParaRPr>
          </a:p>
        </p:txBody>
      </p:sp>
      <p:sp>
        <p:nvSpPr>
          <p:cNvPr id="3" name="Content Placeholder 2"/>
          <p:cNvSpPr txBox="1">
            <a:spLocks/>
          </p:cNvSpPr>
          <p:nvPr/>
        </p:nvSpPr>
        <p:spPr>
          <a:xfrm>
            <a:off x="457200" y="1600200"/>
            <a:ext cx="8229600" cy="4971331"/>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800" b="1" smtClean="0"/>
              <a:t>Each detector can record a MS spectrum</a:t>
            </a:r>
          </a:p>
          <a:p>
            <a:pPr lvl="1"/>
            <a:r>
              <a:rPr lang="en-US" sz="2400" smtClean="0"/>
              <a:t>Not sufficient even with high mass accuracy to identify the metabolite </a:t>
            </a:r>
          </a:p>
          <a:p>
            <a:pPr lvl="2"/>
            <a:r>
              <a:rPr lang="en-US" sz="2000" smtClean="0"/>
              <a:t>100s of metabolites can have the same empirical formula (and identical mass)</a:t>
            </a:r>
          </a:p>
          <a:p>
            <a:r>
              <a:rPr lang="en-US" sz="2800" b="1" smtClean="0"/>
              <a:t>Fragmentation of selected ions creates a MSMS spectrum to distinguish isobaric metabolites</a:t>
            </a:r>
          </a:p>
          <a:p>
            <a:pPr lvl="1"/>
            <a:r>
              <a:rPr lang="en-US" sz="2400" smtClean="0"/>
              <a:t>In IDA analysis, molecular ions detected in a quick Hi-Res MS, are “selected” by the quadrupole filter one at a time</a:t>
            </a:r>
          </a:p>
          <a:p>
            <a:pPr lvl="1"/>
            <a:r>
              <a:rPr lang="en-US" sz="2400" smtClean="0"/>
              <a:t>The ion is fragmented and a MSMS spectrum recorded</a:t>
            </a:r>
          </a:p>
          <a:p>
            <a:pPr lvl="2"/>
            <a:r>
              <a:rPr lang="en-US" sz="2000" smtClean="0"/>
              <a:t>TOF instruments can record 20 MSMS spectra per second</a:t>
            </a:r>
            <a:endParaRPr lang="en-US" sz="2000" dirty="0"/>
          </a:p>
        </p:txBody>
      </p:sp>
    </p:spTree>
    <p:extLst>
      <p:ext uri="{BB962C8B-B14F-4D97-AF65-F5344CB8AC3E}">
        <p14:creationId xmlns:p14="http://schemas.microsoft.com/office/powerpoint/2010/main" val="170517487"/>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Primer for selecting ions for MRM</a:t>
            </a:r>
            <a:endParaRPr lang="en-US" b="1" dirty="0">
              <a:solidFill>
                <a:srgbClr val="FF000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2214206565"/>
              </p:ext>
            </p:extLst>
          </p:nvPr>
        </p:nvGraphicFramePr>
        <p:xfrm>
          <a:off x="1189792" y="1396998"/>
          <a:ext cx="6617368" cy="4458372"/>
        </p:xfrm>
        <a:graphic>
          <a:graphicData uri="http://schemas.openxmlformats.org/drawingml/2006/table">
            <a:tbl>
              <a:tblPr firstRow="1" bandRow="1">
                <a:tableStyleId>{5C22544A-7EE6-4342-B048-85BDC9FD1C3A}</a:tableStyleId>
              </a:tblPr>
              <a:tblGrid>
                <a:gridCol w="1654342"/>
                <a:gridCol w="1654342"/>
                <a:gridCol w="1654342"/>
                <a:gridCol w="1654342"/>
              </a:tblGrid>
              <a:tr h="791204">
                <a:tc>
                  <a:txBody>
                    <a:bodyPr/>
                    <a:lstStyle/>
                    <a:p>
                      <a:r>
                        <a:rPr lang="en-US" dirty="0" smtClean="0"/>
                        <a:t>Peak width (sec)</a:t>
                      </a:r>
                      <a:endParaRPr lang="en-US" dirty="0"/>
                    </a:p>
                  </a:txBody>
                  <a:tcPr/>
                </a:tc>
                <a:tc>
                  <a:txBody>
                    <a:bodyPr/>
                    <a:lstStyle/>
                    <a:p>
                      <a:r>
                        <a:rPr lang="en-US" dirty="0" smtClean="0"/>
                        <a:t>Cycle time (sec)</a:t>
                      </a:r>
                      <a:endParaRPr lang="en-US" dirty="0"/>
                    </a:p>
                  </a:txBody>
                  <a:tcPr/>
                </a:tc>
                <a:tc>
                  <a:txBody>
                    <a:bodyPr/>
                    <a:lstStyle/>
                    <a:p>
                      <a:r>
                        <a:rPr lang="en-US" dirty="0" smtClean="0"/>
                        <a:t>Dwell time (</a:t>
                      </a:r>
                      <a:r>
                        <a:rPr lang="en-US" dirty="0" err="1" smtClean="0"/>
                        <a:t>msec</a:t>
                      </a:r>
                      <a:r>
                        <a:rPr lang="en-US" dirty="0" smtClean="0"/>
                        <a:t>)</a:t>
                      </a:r>
                      <a:endParaRPr lang="en-US" dirty="0"/>
                    </a:p>
                  </a:txBody>
                  <a:tcPr/>
                </a:tc>
                <a:tc>
                  <a:txBody>
                    <a:bodyPr/>
                    <a:lstStyle/>
                    <a:p>
                      <a:r>
                        <a:rPr lang="en-US" dirty="0" smtClean="0"/>
                        <a:t>Number of channels</a:t>
                      </a:r>
                      <a:endParaRPr lang="en-US" dirty="0"/>
                    </a:p>
                  </a:txBody>
                  <a:tcPr/>
                </a:tc>
              </a:tr>
              <a:tr h="458396">
                <a:tc>
                  <a:txBody>
                    <a:bodyPr/>
                    <a:lstStyle/>
                    <a:p>
                      <a:r>
                        <a:rPr lang="en-US" dirty="0" smtClean="0"/>
                        <a:t>  5</a:t>
                      </a:r>
                      <a:endParaRPr lang="en-US" dirty="0"/>
                    </a:p>
                  </a:txBody>
                  <a:tcPr/>
                </a:tc>
                <a:tc>
                  <a:txBody>
                    <a:bodyPr/>
                    <a:lstStyle/>
                    <a:p>
                      <a:r>
                        <a:rPr lang="en-US" dirty="0" smtClean="0"/>
                        <a:t>0.5</a:t>
                      </a:r>
                      <a:endParaRPr lang="en-US" dirty="0"/>
                    </a:p>
                  </a:txBody>
                  <a:tcPr/>
                </a:tc>
                <a:tc>
                  <a:txBody>
                    <a:bodyPr/>
                    <a:lstStyle/>
                    <a:p>
                      <a:r>
                        <a:rPr lang="en-US" dirty="0" smtClean="0"/>
                        <a:t>20</a:t>
                      </a:r>
                      <a:endParaRPr lang="en-US" dirty="0"/>
                    </a:p>
                  </a:txBody>
                  <a:tcPr/>
                </a:tc>
                <a:tc>
                  <a:txBody>
                    <a:bodyPr/>
                    <a:lstStyle/>
                    <a:p>
                      <a:r>
                        <a:rPr lang="en-US" dirty="0" smtClean="0"/>
                        <a:t>  25</a:t>
                      </a:r>
                      <a:endParaRPr lang="en-US" dirty="0"/>
                    </a:p>
                  </a:txBody>
                  <a:tcPr/>
                </a:tc>
              </a:tr>
              <a:tr h="458396">
                <a:tc>
                  <a:txBody>
                    <a:bodyPr/>
                    <a:lstStyle/>
                    <a:p>
                      <a:r>
                        <a:rPr lang="en-US" dirty="0" smtClean="0"/>
                        <a:t>10</a:t>
                      </a:r>
                      <a:endParaRPr lang="en-US" dirty="0"/>
                    </a:p>
                  </a:txBody>
                  <a:tcPr/>
                </a:tc>
                <a:tc>
                  <a:txBody>
                    <a:bodyPr/>
                    <a:lstStyle/>
                    <a:p>
                      <a:r>
                        <a:rPr lang="en-US" dirty="0" smtClean="0"/>
                        <a:t>1.0</a:t>
                      </a:r>
                      <a:endParaRPr lang="en-US" dirty="0"/>
                    </a:p>
                  </a:txBody>
                  <a:tcPr/>
                </a:tc>
                <a:tc>
                  <a:txBody>
                    <a:bodyPr/>
                    <a:lstStyle/>
                    <a:p>
                      <a:r>
                        <a:rPr lang="en-US" dirty="0" smtClean="0"/>
                        <a:t>20</a:t>
                      </a:r>
                      <a:endParaRPr lang="en-US" dirty="0"/>
                    </a:p>
                  </a:txBody>
                  <a:tcPr/>
                </a:tc>
                <a:tc>
                  <a:txBody>
                    <a:bodyPr/>
                    <a:lstStyle/>
                    <a:p>
                      <a:r>
                        <a:rPr lang="en-US" dirty="0" smtClean="0"/>
                        <a:t>  50</a:t>
                      </a:r>
                      <a:endParaRPr lang="en-US" dirty="0"/>
                    </a:p>
                  </a:txBody>
                  <a:tcPr/>
                </a:tc>
              </a:tr>
              <a:tr h="458396">
                <a:tc>
                  <a:txBody>
                    <a:bodyPr/>
                    <a:lstStyle/>
                    <a:p>
                      <a:r>
                        <a:rPr lang="en-US" dirty="0" smtClean="0"/>
                        <a:t>  5</a:t>
                      </a:r>
                      <a:endParaRPr lang="en-US" dirty="0"/>
                    </a:p>
                  </a:txBody>
                  <a:tcPr/>
                </a:tc>
                <a:tc>
                  <a:txBody>
                    <a:bodyPr/>
                    <a:lstStyle/>
                    <a:p>
                      <a:r>
                        <a:rPr lang="en-US" dirty="0" smtClean="0"/>
                        <a:t>0.5</a:t>
                      </a:r>
                      <a:endParaRPr lang="en-US" dirty="0"/>
                    </a:p>
                  </a:txBody>
                  <a:tcPr/>
                </a:tc>
                <a:tc>
                  <a:txBody>
                    <a:bodyPr/>
                    <a:lstStyle/>
                    <a:p>
                      <a:r>
                        <a:rPr lang="en-US" dirty="0" smtClean="0"/>
                        <a:t>10</a:t>
                      </a:r>
                      <a:endParaRPr lang="en-US" dirty="0"/>
                    </a:p>
                  </a:txBody>
                  <a:tcPr/>
                </a:tc>
                <a:tc>
                  <a:txBody>
                    <a:bodyPr/>
                    <a:lstStyle/>
                    <a:p>
                      <a:r>
                        <a:rPr lang="en-US" dirty="0" smtClean="0"/>
                        <a:t>  50</a:t>
                      </a:r>
                      <a:endParaRPr lang="en-US" dirty="0"/>
                    </a:p>
                  </a:txBody>
                  <a:tcPr/>
                </a:tc>
              </a:tr>
              <a:tr h="458396">
                <a:tc>
                  <a:txBody>
                    <a:bodyPr/>
                    <a:lstStyle/>
                    <a:p>
                      <a:r>
                        <a:rPr lang="en-US" dirty="0" smtClean="0"/>
                        <a:t>10</a:t>
                      </a:r>
                      <a:endParaRPr lang="en-US" dirty="0"/>
                    </a:p>
                  </a:txBody>
                  <a:tcPr/>
                </a:tc>
                <a:tc>
                  <a:txBody>
                    <a:bodyPr/>
                    <a:lstStyle/>
                    <a:p>
                      <a:r>
                        <a:rPr lang="en-US" dirty="0" smtClean="0"/>
                        <a:t>1.0</a:t>
                      </a:r>
                      <a:endParaRPr lang="en-US" dirty="0"/>
                    </a:p>
                  </a:txBody>
                  <a:tcPr/>
                </a:tc>
                <a:tc>
                  <a:txBody>
                    <a:bodyPr/>
                    <a:lstStyle/>
                    <a:p>
                      <a:r>
                        <a:rPr lang="en-US" dirty="0" smtClean="0"/>
                        <a:t>10</a:t>
                      </a:r>
                      <a:endParaRPr lang="en-US" dirty="0"/>
                    </a:p>
                  </a:txBody>
                  <a:tcPr/>
                </a:tc>
                <a:tc>
                  <a:txBody>
                    <a:bodyPr/>
                    <a:lstStyle/>
                    <a:p>
                      <a:r>
                        <a:rPr lang="en-US" dirty="0" smtClean="0"/>
                        <a:t>100</a:t>
                      </a:r>
                      <a:endParaRPr lang="en-US" dirty="0"/>
                    </a:p>
                  </a:txBody>
                  <a:tcPr/>
                </a:tc>
              </a:tr>
              <a:tr h="458396">
                <a:tc>
                  <a:txBody>
                    <a:bodyPr/>
                    <a:lstStyle/>
                    <a:p>
                      <a:r>
                        <a:rPr lang="en-US" dirty="0" smtClean="0"/>
                        <a:t>  5</a:t>
                      </a:r>
                      <a:endParaRPr lang="en-US" dirty="0"/>
                    </a:p>
                  </a:txBody>
                  <a:tcPr/>
                </a:tc>
                <a:tc>
                  <a:txBody>
                    <a:bodyPr/>
                    <a:lstStyle/>
                    <a:p>
                      <a:r>
                        <a:rPr lang="en-US" dirty="0" smtClean="0"/>
                        <a:t>0.5</a:t>
                      </a:r>
                      <a:endParaRPr lang="en-US" dirty="0"/>
                    </a:p>
                  </a:txBody>
                  <a:tcPr/>
                </a:tc>
                <a:tc>
                  <a:txBody>
                    <a:bodyPr/>
                    <a:lstStyle/>
                    <a:p>
                      <a:r>
                        <a:rPr lang="en-US" dirty="0" smtClean="0"/>
                        <a:t>  5</a:t>
                      </a:r>
                      <a:endParaRPr lang="en-US" dirty="0"/>
                    </a:p>
                  </a:txBody>
                  <a:tcPr/>
                </a:tc>
                <a:tc>
                  <a:txBody>
                    <a:bodyPr/>
                    <a:lstStyle/>
                    <a:p>
                      <a:r>
                        <a:rPr lang="en-US" dirty="0" smtClean="0"/>
                        <a:t>100</a:t>
                      </a:r>
                      <a:endParaRPr lang="en-US" dirty="0"/>
                    </a:p>
                  </a:txBody>
                  <a:tcPr/>
                </a:tc>
              </a:tr>
              <a:tr h="458396">
                <a:tc>
                  <a:txBody>
                    <a:bodyPr/>
                    <a:lstStyle/>
                    <a:p>
                      <a:r>
                        <a:rPr lang="en-US" dirty="0" smtClean="0"/>
                        <a:t>10</a:t>
                      </a:r>
                      <a:endParaRPr lang="en-US" dirty="0"/>
                    </a:p>
                  </a:txBody>
                  <a:tcPr/>
                </a:tc>
                <a:tc>
                  <a:txBody>
                    <a:bodyPr/>
                    <a:lstStyle/>
                    <a:p>
                      <a:r>
                        <a:rPr lang="en-US" dirty="0" smtClean="0"/>
                        <a:t>1.0</a:t>
                      </a:r>
                      <a:endParaRPr lang="en-US" dirty="0"/>
                    </a:p>
                  </a:txBody>
                  <a:tcPr/>
                </a:tc>
                <a:tc>
                  <a:txBody>
                    <a:bodyPr/>
                    <a:lstStyle/>
                    <a:p>
                      <a:r>
                        <a:rPr lang="en-US" dirty="0" smtClean="0"/>
                        <a:t>  5</a:t>
                      </a:r>
                      <a:endParaRPr lang="en-US" dirty="0"/>
                    </a:p>
                  </a:txBody>
                  <a:tcPr/>
                </a:tc>
                <a:tc>
                  <a:txBody>
                    <a:bodyPr/>
                    <a:lstStyle/>
                    <a:p>
                      <a:r>
                        <a:rPr lang="en-US" dirty="0" smtClean="0"/>
                        <a:t>200</a:t>
                      </a:r>
                      <a:endParaRPr lang="en-US" dirty="0"/>
                    </a:p>
                  </a:txBody>
                  <a:tcPr/>
                </a:tc>
              </a:tr>
              <a:tr h="458396">
                <a:tc>
                  <a:txBody>
                    <a:bodyPr/>
                    <a:lstStyle/>
                    <a:p>
                      <a:r>
                        <a:rPr lang="en-US" dirty="0" smtClean="0"/>
                        <a:t>  5</a:t>
                      </a:r>
                      <a:endParaRPr lang="en-US" dirty="0"/>
                    </a:p>
                  </a:txBody>
                  <a:tcPr/>
                </a:tc>
                <a:tc>
                  <a:txBody>
                    <a:bodyPr/>
                    <a:lstStyle/>
                    <a:p>
                      <a:r>
                        <a:rPr lang="en-US" dirty="0" smtClean="0"/>
                        <a:t>0.5</a:t>
                      </a:r>
                      <a:endParaRPr lang="en-US" dirty="0"/>
                    </a:p>
                  </a:txBody>
                  <a:tcPr/>
                </a:tc>
                <a:tc>
                  <a:txBody>
                    <a:bodyPr/>
                    <a:lstStyle/>
                    <a:p>
                      <a:r>
                        <a:rPr lang="en-US" dirty="0" smtClean="0"/>
                        <a:t>  2</a:t>
                      </a:r>
                      <a:endParaRPr lang="en-US" dirty="0"/>
                    </a:p>
                  </a:txBody>
                  <a:tcPr/>
                </a:tc>
                <a:tc>
                  <a:txBody>
                    <a:bodyPr/>
                    <a:lstStyle/>
                    <a:p>
                      <a:r>
                        <a:rPr lang="en-US" dirty="0" smtClean="0"/>
                        <a:t>250</a:t>
                      </a:r>
                      <a:endParaRPr lang="en-US" dirty="0"/>
                    </a:p>
                  </a:txBody>
                  <a:tcPr/>
                </a:tc>
              </a:tr>
              <a:tr h="458396">
                <a:tc>
                  <a:txBody>
                    <a:bodyPr/>
                    <a:lstStyle/>
                    <a:p>
                      <a:r>
                        <a:rPr lang="en-US" dirty="0" smtClean="0"/>
                        <a:t>10</a:t>
                      </a:r>
                      <a:endParaRPr lang="en-US" dirty="0"/>
                    </a:p>
                  </a:txBody>
                  <a:tcPr/>
                </a:tc>
                <a:tc>
                  <a:txBody>
                    <a:bodyPr/>
                    <a:lstStyle/>
                    <a:p>
                      <a:r>
                        <a:rPr lang="en-US" dirty="0" smtClean="0"/>
                        <a:t>1.0</a:t>
                      </a:r>
                      <a:endParaRPr lang="en-US" dirty="0"/>
                    </a:p>
                  </a:txBody>
                  <a:tcPr/>
                </a:tc>
                <a:tc>
                  <a:txBody>
                    <a:bodyPr/>
                    <a:lstStyle/>
                    <a:p>
                      <a:r>
                        <a:rPr lang="en-US" dirty="0" smtClean="0"/>
                        <a:t>  2</a:t>
                      </a:r>
                      <a:endParaRPr lang="en-US" dirty="0"/>
                    </a:p>
                  </a:txBody>
                  <a:tcPr/>
                </a:tc>
                <a:tc>
                  <a:txBody>
                    <a:bodyPr/>
                    <a:lstStyle/>
                    <a:p>
                      <a:r>
                        <a:rPr lang="en-US" dirty="0" smtClean="0"/>
                        <a:t>500</a:t>
                      </a:r>
                      <a:endParaRPr lang="en-US" dirty="0"/>
                    </a:p>
                  </a:txBody>
                  <a:tcPr/>
                </a:tc>
              </a:tr>
            </a:tbl>
          </a:graphicData>
        </a:graphic>
      </p:graphicFrame>
      <p:sp>
        <p:nvSpPr>
          <p:cNvPr id="4" name="TextBox 3"/>
          <p:cNvSpPr txBox="1"/>
          <p:nvPr/>
        </p:nvSpPr>
        <p:spPr>
          <a:xfrm>
            <a:off x="1189792" y="6042526"/>
            <a:ext cx="6525569" cy="369332"/>
          </a:xfrm>
          <a:prstGeom prst="rect">
            <a:avLst/>
          </a:prstGeom>
          <a:noFill/>
        </p:spPr>
        <p:txBody>
          <a:bodyPr wrap="none" rtlCol="0">
            <a:spAutoFit/>
          </a:bodyPr>
          <a:lstStyle/>
          <a:p>
            <a:r>
              <a:rPr lang="en-US" b="1" dirty="0" smtClean="0"/>
              <a:t>The number of channels can be increased by using timed windows</a:t>
            </a:r>
            <a:endParaRPr lang="en-US" b="1" dirty="0"/>
          </a:p>
        </p:txBody>
      </p:sp>
    </p:spTree>
    <p:extLst>
      <p:ext uri="{BB962C8B-B14F-4D97-AF65-F5344CB8AC3E}">
        <p14:creationId xmlns:p14="http://schemas.microsoft.com/office/powerpoint/2010/main" val="388891406"/>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Shot 2013-03-23 at 6.18.55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3132" y="1202388"/>
            <a:ext cx="7322642" cy="5489152"/>
          </a:xfrm>
          <a:prstGeom prst="rect">
            <a:avLst/>
          </a:prstGeom>
        </p:spPr>
      </p:pic>
      <p:sp>
        <p:nvSpPr>
          <p:cNvPr id="3" name="Title 84"/>
          <p:cNvSpPr txBox="1">
            <a:spLocks/>
          </p:cNvSpPr>
          <p:nvPr/>
        </p:nvSpPr>
        <p:spPr>
          <a:xfrm>
            <a:off x="457200" y="90846"/>
            <a:ext cx="8229600" cy="1143000"/>
          </a:xfrm>
          <a:prstGeom prst="rect">
            <a:avLst/>
          </a:prstGeom>
        </p:spPr>
        <p:txBody>
          <a:bodyP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Combined channels for Krebs cycle</a:t>
            </a:r>
            <a:endParaRPr lang="en-US" b="1" dirty="0">
              <a:solidFill>
                <a:srgbClr val="FF0000"/>
              </a:solidFill>
            </a:endParaRPr>
          </a:p>
        </p:txBody>
      </p:sp>
    </p:spTree>
    <p:extLst>
      <p:ext uri="{BB962C8B-B14F-4D97-AF65-F5344CB8AC3E}">
        <p14:creationId xmlns:p14="http://schemas.microsoft.com/office/powerpoint/2010/main" val="2659256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Basis of Chromatography</a:t>
            </a:r>
            <a:endParaRPr lang="en-US" b="1" dirty="0">
              <a:solidFill>
                <a:srgbClr val="FF0000"/>
              </a:solidFill>
            </a:endParaRPr>
          </a:p>
        </p:txBody>
      </p:sp>
      <p:sp>
        <p:nvSpPr>
          <p:cNvPr id="3" name="Content Placeholder 2"/>
          <p:cNvSpPr>
            <a:spLocks noGrp="1"/>
          </p:cNvSpPr>
          <p:nvPr>
            <p:ph idx="1"/>
          </p:nvPr>
        </p:nvSpPr>
        <p:spPr>
          <a:xfrm>
            <a:off x="457200" y="1600200"/>
            <a:ext cx="8369278" cy="4525963"/>
          </a:xfrm>
        </p:spPr>
        <p:txBody>
          <a:bodyPr/>
          <a:lstStyle/>
          <a:p>
            <a:r>
              <a:rPr lang="en-US" sz="2800" b="1" dirty="0" smtClean="0"/>
              <a:t>A moving (mobile) phase passes over an inert, stationary phase</a:t>
            </a:r>
          </a:p>
          <a:p>
            <a:pPr lvl="1"/>
            <a:r>
              <a:rPr lang="en-US" sz="2400" b="1" dirty="0" smtClean="0"/>
              <a:t>The compounds differentially interact with the stationary phase and elute at different times</a:t>
            </a:r>
          </a:p>
        </p:txBody>
      </p:sp>
      <p:pic>
        <p:nvPicPr>
          <p:cNvPr id="5" name="Picture 4" descr="200px-Paper.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254" y="3495947"/>
            <a:ext cx="2369886" cy="2879411"/>
          </a:xfrm>
          <a:prstGeom prst="rect">
            <a:avLst/>
          </a:prstGeom>
        </p:spPr>
      </p:pic>
      <p:sp>
        <p:nvSpPr>
          <p:cNvPr id="6" name="TextBox 5"/>
          <p:cNvSpPr txBox="1"/>
          <p:nvPr/>
        </p:nvSpPr>
        <p:spPr>
          <a:xfrm>
            <a:off x="3150922" y="3655890"/>
            <a:ext cx="5675556" cy="1938992"/>
          </a:xfrm>
          <a:prstGeom prst="rect">
            <a:avLst/>
          </a:prstGeom>
          <a:noFill/>
        </p:spPr>
        <p:txBody>
          <a:bodyPr wrap="square" rtlCol="0">
            <a:spAutoFit/>
          </a:bodyPr>
          <a:lstStyle/>
          <a:p>
            <a:r>
              <a:rPr lang="en-US" sz="2400" b="1" dirty="0" smtClean="0"/>
              <a:t>The </a:t>
            </a:r>
            <a:r>
              <a:rPr lang="en-US" sz="2400" b="1" i="1" dirty="0" smtClean="0"/>
              <a:t>stationary phase </a:t>
            </a:r>
            <a:r>
              <a:rPr lang="en-US" sz="2400" b="1" dirty="0" smtClean="0"/>
              <a:t>can be paper, silica, coated silica and </a:t>
            </a:r>
            <a:r>
              <a:rPr lang="en-US" sz="2400" b="1" dirty="0" err="1" smtClean="0"/>
              <a:t>derivatized</a:t>
            </a:r>
            <a:r>
              <a:rPr lang="en-US" sz="2400" b="1" dirty="0" smtClean="0"/>
              <a:t> silica</a:t>
            </a:r>
          </a:p>
          <a:p>
            <a:endParaRPr lang="en-US" sz="2400" b="1" dirty="0"/>
          </a:p>
          <a:p>
            <a:r>
              <a:rPr lang="en-US" sz="2400" b="1" dirty="0" smtClean="0"/>
              <a:t>The </a:t>
            </a:r>
            <a:r>
              <a:rPr lang="en-US" sz="2400" b="1" i="1" dirty="0" smtClean="0"/>
              <a:t>mobile phase </a:t>
            </a:r>
            <a:r>
              <a:rPr lang="en-US" sz="2400" b="1" dirty="0" smtClean="0"/>
              <a:t>can be a gas or a liquid (organic solvent or water)</a:t>
            </a:r>
            <a:endParaRPr lang="en-US" sz="2400" b="1" dirty="0"/>
          </a:p>
        </p:txBody>
      </p:sp>
    </p:spTree>
    <p:extLst>
      <p:ext uri="{BB962C8B-B14F-4D97-AF65-F5344CB8AC3E}">
        <p14:creationId xmlns:p14="http://schemas.microsoft.com/office/powerpoint/2010/main" val="418370158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GC</a:t>
            </a:r>
            <a:endParaRPr lang="en-US" b="1" dirty="0">
              <a:solidFill>
                <a:srgbClr val="FF0000"/>
              </a:solidFill>
            </a:endParaRPr>
          </a:p>
        </p:txBody>
      </p:sp>
      <p:sp>
        <p:nvSpPr>
          <p:cNvPr id="3" name="Content Placeholder 2"/>
          <p:cNvSpPr>
            <a:spLocks noGrp="1"/>
          </p:cNvSpPr>
          <p:nvPr>
            <p:ph idx="1"/>
          </p:nvPr>
        </p:nvSpPr>
        <p:spPr/>
        <p:txBody>
          <a:bodyPr>
            <a:normAutofit fontScale="92500"/>
          </a:bodyPr>
          <a:lstStyle/>
          <a:p>
            <a:r>
              <a:rPr lang="en-US" b="1" dirty="0"/>
              <a:t>T</a:t>
            </a:r>
            <a:r>
              <a:rPr lang="en-US" b="1" dirty="0" smtClean="0"/>
              <a:t>he stationary phase is a solid coated or chemically bonded with a liquid phase</a:t>
            </a:r>
          </a:p>
          <a:p>
            <a:pPr lvl="1"/>
            <a:r>
              <a:rPr lang="en-US" b="1" dirty="0" smtClean="0"/>
              <a:t>These days it is a coating or material bonded onto the interior wall of a capillary tube (usually quartz)</a:t>
            </a:r>
          </a:p>
          <a:p>
            <a:r>
              <a:rPr lang="en-US" b="1" dirty="0" smtClean="0"/>
              <a:t>The moving (mobile) phase is a gas</a:t>
            </a:r>
          </a:p>
          <a:p>
            <a:pPr lvl="1"/>
            <a:r>
              <a:rPr lang="en-US" b="1" dirty="0" smtClean="0"/>
              <a:t>N</a:t>
            </a:r>
            <a:r>
              <a:rPr lang="en-US" b="1" baseline="-25000" dirty="0" smtClean="0"/>
              <a:t>2</a:t>
            </a:r>
            <a:r>
              <a:rPr lang="en-US" b="1" dirty="0" smtClean="0"/>
              <a:t> or He</a:t>
            </a:r>
          </a:p>
          <a:p>
            <a:pPr lvl="1"/>
            <a:r>
              <a:rPr lang="en-US" b="1" dirty="0" smtClean="0"/>
              <a:t>Now H</a:t>
            </a:r>
            <a:r>
              <a:rPr lang="en-US" b="1" baseline="-25000" dirty="0" smtClean="0"/>
              <a:t>2</a:t>
            </a:r>
            <a:endParaRPr lang="en-US" b="1" dirty="0" smtClean="0"/>
          </a:p>
          <a:p>
            <a:r>
              <a:rPr lang="en-US" b="1" dirty="0" smtClean="0"/>
              <a:t>Elution occurs with a stable flow rate and temperature programming</a:t>
            </a:r>
          </a:p>
          <a:p>
            <a:endParaRPr lang="en-US" dirty="0"/>
          </a:p>
        </p:txBody>
      </p:sp>
    </p:spTree>
    <p:extLst>
      <p:ext uri="{BB962C8B-B14F-4D97-AF65-F5344CB8AC3E}">
        <p14:creationId xmlns:p14="http://schemas.microsoft.com/office/powerpoint/2010/main" val="408462845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57200" y="274638"/>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Capillary GC</a:t>
            </a:r>
            <a:endParaRPr lang="en-US" b="1" dirty="0">
              <a:solidFill>
                <a:srgbClr val="FF0000"/>
              </a:solidFill>
            </a:endParaRPr>
          </a:p>
        </p:txBody>
      </p:sp>
      <p:sp>
        <p:nvSpPr>
          <p:cNvPr id="7" name="Content Placeholder 2"/>
          <p:cNvSpPr txBox="1">
            <a:spLocks/>
          </p:cNvSpPr>
          <p:nvPr/>
        </p:nvSpPr>
        <p:spPr>
          <a:xfrm>
            <a:off x="457200" y="1600200"/>
            <a:ext cx="8229600" cy="4525963"/>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800" b="1" smtClean="0"/>
              <a:t>Packed columns had size limitations due to the pressure drop across the column (5000 plates)</a:t>
            </a:r>
          </a:p>
          <a:p>
            <a:r>
              <a:rPr lang="en-US" sz="2800" b="1" smtClean="0"/>
              <a:t>Van Deemter equation:</a:t>
            </a:r>
          </a:p>
          <a:p>
            <a:pPr lvl="1"/>
            <a:r>
              <a:rPr lang="en-US" sz="2400" smtClean="0"/>
              <a:t>Height of theoretical plate (HETP) (lower the better)</a:t>
            </a:r>
          </a:p>
          <a:p>
            <a:pPr lvl="1"/>
            <a:r>
              <a:rPr lang="en-US" sz="2400" smtClean="0">
                <a:solidFill>
                  <a:srgbClr val="0000FF"/>
                </a:solidFill>
              </a:rPr>
              <a:t>HETP = A + B/</a:t>
            </a:r>
            <a:r>
              <a:rPr lang="en-US" sz="2400" smtClean="0">
                <a:solidFill>
                  <a:srgbClr val="0000FF"/>
                </a:solidFill>
                <a:cs typeface="Symbol" charset="2"/>
              </a:rPr>
              <a:t>u</a:t>
            </a:r>
            <a:r>
              <a:rPr lang="en-US" sz="2400" smtClean="0">
                <a:solidFill>
                  <a:srgbClr val="0000FF"/>
                </a:solidFill>
              </a:rPr>
              <a:t> + C*</a:t>
            </a:r>
            <a:r>
              <a:rPr lang="en-US" sz="2400" smtClean="0">
                <a:solidFill>
                  <a:srgbClr val="0000FF"/>
                </a:solidFill>
                <a:cs typeface="Symbol" charset="2"/>
              </a:rPr>
              <a:t>u  </a:t>
            </a:r>
            <a:r>
              <a:rPr lang="en-US" sz="2400" smtClean="0">
                <a:cs typeface="Symbol" charset="2"/>
              </a:rPr>
              <a:t>where u = linear velocity</a:t>
            </a:r>
          </a:p>
          <a:p>
            <a:pPr lvl="1"/>
            <a:r>
              <a:rPr lang="en-US" sz="2400" smtClean="0">
                <a:cs typeface="Symbol" charset="2"/>
              </a:rPr>
              <a:t>The compressibility of a gas means that the linear flow velocity is lower at the top of the column</a:t>
            </a:r>
          </a:p>
          <a:p>
            <a:r>
              <a:rPr lang="en-US" sz="2800" b="1" smtClean="0">
                <a:cs typeface="Symbol" charset="2"/>
              </a:rPr>
              <a:t>By using </a:t>
            </a:r>
            <a:r>
              <a:rPr lang="en-US" sz="2800" b="1" smtClean="0">
                <a:solidFill>
                  <a:srgbClr val="0000FF"/>
                </a:solidFill>
                <a:cs typeface="Symbol" charset="2"/>
              </a:rPr>
              <a:t>open tubular </a:t>
            </a:r>
            <a:r>
              <a:rPr lang="en-US" sz="2800" b="1" smtClean="0">
                <a:cs typeface="Symbol" charset="2"/>
              </a:rPr>
              <a:t>capillary columns, the pressure drop is minimized and columns up to 100 meters are common (&gt;100,000 plates)</a:t>
            </a:r>
            <a:endParaRPr lang="en-US" sz="2800" b="1" dirty="0">
              <a:cs typeface="Symbol" charset="2"/>
            </a:endParaRPr>
          </a:p>
        </p:txBody>
      </p:sp>
    </p:spTree>
    <p:extLst>
      <p:ext uri="{BB962C8B-B14F-4D97-AF65-F5344CB8AC3E}">
        <p14:creationId xmlns:p14="http://schemas.microsoft.com/office/powerpoint/2010/main" val="109749534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Coated capillary columns</a:t>
            </a:r>
            <a:endParaRPr lang="en-US" b="1" dirty="0">
              <a:solidFill>
                <a:srgbClr val="FF0000"/>
              </a:solidFill>
            </a:endParaRPr>
          </a:p>
        </p:txBody>
      </p:sp>
      <p:sp>
        <p:nvSpPr>
          <p:cNvPr id="3" name="Content Placeholder 2"/>
          <p:cNvSpPr txBox="1">
            <a:spLocks/>
          </p:cNvSpPr>
          <p:nvPr/>
        </p:nvSpPr>
        <p:spPr>
          <a:xfrm>
            <a:off x="457200" y="2063372"/>
            <a:ext cx="3920565" cy="3270624"/>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800" b="1" smtClean="0"/>
              <a:t>The liquid phase is either applied as a thin film on the inside wall of the quartz capillary, or is chemically bonded (more temperature stable)</a:t>
            </a:r>
            <a:endParaRPr lang="en-US" sz="2800" b="1" dirty="0"/>
          </a:p>
        </p:txBody>
      </p:sp>
      <p:pic>
        <p:nvPicPr>
          <p:cNvPr id="4" name="Picture 3" descr="Capillary column.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55092" y="1417638"/>
            <a:ext cx="3626908" cy="5440362"/>
          </a:xfrm>
          <a:prstGeom prst="rect">
            <a:avLst/>
          </a:prstGeom>
        </p:spPr>
      </p:pic>
    </p:spTree>
    <p:extLst>
      <p:ext uri="{BB962C8B-B14F-4D97-AF65-F5344CB8AC3E}">
        <p14:creationId xmlns:p14="http://schemas.microsoft.com/office/powerpoint/2010/main" val="334922434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56241"/>
            <a:ext cx="8229600"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GC-GC</a:t>
            </a:r>
            <a:endParaRPr lang="en-US" b="1" dirty="0">
              <a:solidFill>
                <a:srgbClr val="FF0000"/>
              </a:solidFill>
            </a:endParaRPr>
          </a:p>
        </p:txBody>
      </p:sp>
      <p:sp>
        <p:nvSpPr>
          <p:cNvPr id="3" name="Content Placeholder 2"/>
          <p:cNvSpPr txBox="1">
            <a:spLocks/>
          </p:cNvSpPr>
          <p:nvPr/>
        </p:nvSpPr>
        <p:spPr>
          <a:xfrm>
            <a:off x="457200" y="1319306"/>
            <a:ext cx="7581153" cy="991347"/>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sz="2400" b="1" smtClean="0"/>
              <a:t>In this approach, fractions from the first GC column are orthogonally analyzed on a second, different GC column</a:t>
            </a:r>
            <a:endParaRPr lang="en-US" sz="2400" b="1" dirty="0" smtClean="0"/>
          </a:p>
        </p:txBody>
      </p:sp>
      <p:pic>
        <p:nvPicPr>
          <p:cNvPr id="4" name="Picture 3" descr="3d950f47e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7906" y="2286000"/>
            <a:ext cx="8527035" cy="3376706"/>
          </a:xfrm>
          <a:prstGeom prst="rect">
            <a:avLst/>
          </a:prstGeom>
        </p:spPr>
      </p:pic>
      <p:sp>
        <p:nvSpPr>
          <p:cNvPr id="5" name="TextBox 4"/>
          <p:cNvSpPr txBox="1"/>
          <p:nvPr/>
        </p:nvSpPr>
        <p:spPr>
          <a:xfrm>
            <a:off x="457200" y="5555263"/>
            <a:ext cx="7891080" cy="830997"/>
          </a:xfrm>
          <a:prstGeom prst="rect">
            <a:avLst/>
          </a:prstGeom>
          <a:noFill/>
        </p:spPr>
        <p:txBody>
          <a:bodyPr wrap="square" rtlCol="0">
            <a:spAutoFit/>
          </a:bodyPr>
          <a:lstStyle/>
          <a:p>
            <a:r>
              <a:rPr lang="en-US" sz="2400" b="1" dirty="0" smtClean="0"/>
              <a:t>2D-GC x GC reveals hidden peaks buried in major peaks in a 1D separation</a:t>
            </a:r>
            <a:endParaRPr lang="en-US" sz="2400" b="1" dirty="0"/>
          </a:p>
        </p:txBody>
      </p:sp>
    </p:spTree>
    <p:extLst>
      <p:ext uri="{BB962C8B-B14F-4D97-AF65-F5344CB8AC3E}">
        <p14:creationId xmlns:p14="http://schemas.microsoft.com/office/powerpoint/2010/main" val="215940547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GC-MS</a:t>
            </a:r>
            <a:endParaRPr lang="en-US" b="1" dirty="0">
              <a:solidFill>
                <a:srgbClr val="FF0000"/>
              </a:solidFill>
            </a:endParaRPr>
          </a:p>
        </p:txBody>
      </p:sp>
      <p:sp>
        <p:nvSpPr>
          <p:cNvPr id="3" name="Content Placeholder 2"/>
          <p:cNvSpPr>
            <a:spLocks noGrp="1"/>
          </p:cNvSpPr>
          <p:nvPr>
            <p:ph idx="1"/>
          </p:nvPr>
        </p:nvSpPr>
        <p:spPr>
          <a:xfrm>
            <a:off x="457200" y="1600201"/>
            <a:ext cx="8229600" cy="1132096"/>
          </a:xfrm>
        </p:spPr>
        <p:txBody>
          <a:bodyPr>
            <a:normAutofit fontScale="92500"/>
          </a:bodyPr>
          <a:lstStyle/>
          <a:p>
            <a:r>
              <a:rPr lang="en-US" sz="2800" b="1" dirty="0" smtClean="0"/>
              <a:t>Consists of several steps: sample injection, compound separation, gas phase transfer, mass analysis   </a:t>
            </a:r>
            <a:endParaRPr lang="en-US" sz="2800" b="1" dirty="0"/>
          </a:p>
        </p:txBody>
      </p:sp>
      <p:pic>
        <p:nvPicPr>
          <p:cNvPr id="7" name="Picture 6" descr="GC-MS.gi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9700" y="2763178"/>
            <a:ext cx="6324600" cy="2781300"/>
          </a:xfrm>
          <a:prstGeom prst="rect">
            <a:avLst/>
          </a:prstGeom>
        </p:spPr>
      </p:pic>
    </p:spTree>
    <p:extLst>
      <p:ext uri="{BB962C8B-B14F-4D97-AF65-F5344CB8AC3E}">
        <p14:creationId xmlns:p14="http://schemas.microsoft.com/office/powerpoint/2010/main" val="14135102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35579"/>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b="1" smtClean="0">
                <a:solidFill>
                  <a:srgbClr val="FF0000"/>
                </a:solidFill>
              </a:rPr>
              <a:t>GC x GC-TOF-MS</a:t>
            </a:r>
            <a:endParaRPr lang="en-US" b="1" dirty="0">
              <a:solidFill>
                <a:srgbClr val="FF0000"/>
              </a:solidFill>
            </a:endParaRPr>
          </a:p>
        </p:txBody>
      </p:sp>
      <p:sp>
        <p:nvSpPr>
          <p:cNvPr id="5" name="Rectangle 4"/>
          <p:cNvSpPr/>
          <p:nvPr/>
        </p:nvSpPr>
        <p:spPr>
          <a:xfrm>
            <a:off x="567765" y="5863065"/>
            <a:ext cx="8023411" cy="830997"/>
          </a:xfrm>
          <a:prstGeom prst="rect">
            <a:avLst/>
          </a:prstGeom>
        </p:spPr>
        <p:txBody>
          <a:bodyPr wrap="square">
            <a:spAutoFit/>
          </a:bodyPr>
          <a:lstStyle/>
          <a:p>
            <a:r>
              <a:rPr lang="en-US" sz="2400" b="1" dirty="0" smtClean="0"/>
              <a:t>Compounds emerging from the second column can be ionized and analyzed by time-of-flight MS analysis</a:t>
            </a:r>
            <a:endParaRPr lang="en-US" sz="2400" b="1" dirty="0"/>
          </a:p>
        </p:txBody>
      </p:sp>
      <p:pic>
        <p:nvPicPr>
          <p:cNvPr id="6" name="Picture 5" descr="pegasus_4d_flow.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0824" y="1030941"/>
            <a:ext cx="6270090" cy="4923865"/>
          </a:xfrm>
          <a:prstGeom prst="rect">
            <a:avLst/>
          </a:prstGeom>
        </p:spPr>
      </p:pic>
    </p:spTree>
    <p:extLst>
      <p:ext uri="{BB962C8B-B14F-4D97-AF65-F5344CB8AC3E}">
        <p14:creationId xmlns:p14="http://schemas.microsoft.com/office/powerpoint/2010/main" val="171973745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1387</TotalTime>
  <Words>1670</Words>
  <Application>Microsoft Macintosh PowerPoint</Application>
  <PresentationFormat>On-screen Show (4:3)</PresentationFormat>
  <Paragraphs>235</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Useful information about MS-based metabolomics</vt:lpstr>
      <vt:lpstr>Different MS approaches</vt:lpstr>
      <vt:lpstr>Basis of Chromatography</vt:lpstr>
      <vt:lpstr>GC</vt:lpstr>
      <vt:lpstr>PowerPoint Presentation</vt:lpstr>
      <vt:lpstr>PowerPoint Presentation</vt:lpstr>
      <vt:lpstr>PowerPoint Presentation</vt:lpstr>
      <vt:lpstr>GC-MS</vt:lpstr>
      <vt:lpstr>PowerPoint Presentation</vt:lpstr>
      <vt:lpstr>PowerPoint Presentation</vt:lpstr>
      <vt:lpstr>PowerPoint Presentation</vt:lpstr>
      <vt:lpstr>PowerPoint Presentation</vt:lpstr>
      <vt:lpstr>PowerPoint Presentation</vt:lpstr>
      <vt:lpstr>PowerPoint Presentation</vt:lpstr>
      <vt:lpstr>LC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UAB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Useful information about MS-based metabolomics</dc:title>
  <dc:creator>Stephen Barnes</dc:creator>
  <cp:lastModifiedBy>Stephen Barnes</cp:lastModifiedBy>
  <cp:revision>17</cp:revision>
  <dcterms:created xsi:type="dcterms:W3CDTF">2014-05-14T05:19:32Z</dcterms:created>
  <dcterms:modified xsi:type="dcterms:W3CDTF">2014-06-01T05:32:46Z</dcterms:modified>
</cp:coreProperties>
</file>